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334" r:id="rId17"/>
    <p:sldId id="265" r:id="rId18"/>
    <p:sldId id="276" r:id="rId19"/>
    <p:sldId id="303" r:id="rId20"/>
    <p:sldId id="293" r:id="rId21"/>
    <p:sldId id="277" r:id="rId22"/>
    <p:sldId id="335" r:id="rId23"/>
    <p:sldId id="336"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19" r:id="rId45"/>
    <p:sldId id="321" r:id="rId46"/>
    <p:sldId id="322" r:id="rId47"/>
    <p:sldId id="323" r:id="rId48"/>
    <p:sldId id="324" r:id="rId49"/>
    <p:sldId id="288" r:id="rId50"/>
    <p:sldId id="289" r:id="rId51"/>
    <p:sldId id="320"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43" d="100"/>
          <a:sy n="43" d="100"/>
        </p:scale>
        <p:origin x="58" y="6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2202C-EC10-B753-0371-8EB57D0C8F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851021-78D3-A678-D2CA-F3A498861D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F361EB-9550-5C2C-45BD-70B6C4E1D625}"/>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66593BA1-5292-7423-B1DC-B6E37042C55C}"/>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579850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6A498-1888-28E1-4F0C-479A5918CB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4DFBC-351A-CABE-5901-8F874C31C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F8C8B0-F521-F5E9-738C-3E82D229E1D1}"/>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8C2D5AA8-3A26-2C3E-31A1-D09DD2BE2064}"/>
              </a:ext>
            </a:extLst>
          </p:cNvPr>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678224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A7B72-CE7E-49DA-B47E-3EDEC6F58D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22530-28A9-BFDD-F2D4-F5F2B010C5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277B3D-F8AD-A41B-F48D-A3AA65DD68F9}"/>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D8B58E82-0460-C055-AFCD-F7FD8371CA3F}"/>
              </a:ext>
            </a:extLst>
          </p:cNvPr>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518106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hyperlink" Target="https://github.com/JSHBRNS/IBM-Applied-Data-Science-Capstone/blob/main/L5_SpaceX_EDA_with_Visualization.ipynb" TargetMode="External"/><Relationship Id="rId3" Type="http://schemas.openxmlformats.org/officeDocument/2006/relationships/image" Target="../media/image3.png"/><Relationship Id="rId7" Type="http://schemas.openxmlformats.org/officeDocument/2006/relationships/hyperlink" Target="https://github.com/JSHBRNS/IBM-Applied-Data-Science-Capstone/blob/main/L4_SpaceX_EDA_with_SQL_(sqlite3).ipynb"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ithub.com/JSHBRNS/IBM-Applied-Data-Science-Capstone/blob/main/L3_SpaceX_Data_Wrangling.ipynb" TargetMode="External"/><Relationship Id="rId11" Type="http://schemas.openxmlformats.org/officeDocument/2006/relationships/hyperlink" Target="https://github.com/JSHBRNS/IBM-Applied-Data-Science-Capstone/blob/main/L8_SpaceX_Prediction_Analysis_(ML).ipynb" TargetMode="External"/><Relationship Id="rId5" Type="http://schemas.openxmlformats.org/officeDocument/2006/relationships/hyperlink" Target="https://github.com/JSHBRNS/IBM-Applied-Data-Science-Capstone/blob/main/L2_SpaceX_Data_Collection_using_WebScraping.ipynb" TargetMode="External"/><Relationship Id="rId10" Type="http://schemas.openxmlformats.org/officeDocument/2006/relationships/hyperlink" Target="https://github.com/JSHBRNS/IBM-Applied-Data-Science-Capstone/blob/main/L7_SpaceX_App_Dashboard_using_Plotly.py" TargetMode="External"/><Relationship Id="rId4" Type="http://schemas.openxmlformats.org/officeDocument/2006/relationships/hyperlink" Target="https://github.com/JSHBRNS/IBM-Applied-Data-Science-Capstone/blob/main/L1_SpaceX_Data_Collection_using_API.ipynb" TargetMode="External"/><Relationship Id="rId9" Type="http://schemas.openxmlformats.org/officeDocument/2006/relationships/hyperlink" Target="https://github.com/JSHBRNS/IBM-Applied-Data-Science-Capstone/blob/main/L6_SpaceX_Visual_Analytics_with_Folium.ipynb"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Josué</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Montila</a:t>
            </a:r>
            <a:r>
              <a:rPr lang="en-US" dirty="0">
                <a:solidFill>
                  <a:schemeClr val="bg2"/>
                </a:solidFill>
                <a:latin typeface="Abadi"/>
                <a:ea typeface="SF Pro" pitchFamily="2" charset="0"/>
                <a:cs typeface="SF Pro" pitchFamily="2" charset="0"/>
              </a:rPr>
              <a:t>.</a:t>
            </a:r>
          </a:p>
          <a:p>
            <a:r>
              <a:rPr lang="en-US" dirty="0">
                <a:solidFill>
                  <a:schemeClr val="bg2"/>
                </a:solidFill>
                <a:latin typeface="Abadi" panose="020B0604020104020204" pitchFamily="34" charset="0"/>
                <a:ea typeface="SF Pro" pitchFamily="2" charset="0"/>
                <a:cs typeface="SF Pro" pitchFamily="2" charset="0"/>
              </a:rPr>
              <a:t>08/07/2025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Rectangle 2">
            <a:extLst>
              <a:ext uri="{FF2B5EF4-FFF2-40B4-BE49-F238E27FC236}">
                <a16:creationId xmlns:a16="http://schemas.microsoft.com/office/drawing/2014/main" id="{5A34AAE7-F692-F9DF-690D-6A6BE6A3D59E}"/>
              </a:ext>
            </a:extLst>
          </p:cNvPr>
          <p:cNvSpPr>
            <a:spLocks noGrp="1" noChangeArrowheads="1"/>
          </p:cNvSpPr>
          <p:nvPr>
            <p:ph type="body" sz="half" idx="4294967295"/>
          </p:nvPr>
        </p:nvSpPr>
        <p:spPr bwMode="auto">
          <a:xfrm>
            <a:off x="922338" y="1497481"/>
            <a:ext cx="4402697"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2000" b="0" i="0" u="none" strike="noStrike" cap="none" normalizeH="0" baseline="0" dirty="0" err="1">
                <a:ln>
                  <a:noFill/>
                </a:ln>
                <a:solidFill>
                  <a:schemeClr val="tx1"/>
                </a:solidFill>
                <a:effectLst/>
                <a:latin typeface="Abadi" panose="020B0604020104020204" pitchFamily="34" charset="0"/>
              </a:rPr>
              <a:t>We</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began</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by</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sending</a:t>
            </a:r>
            <a:r>
              <a:rPr kumimoji="0" lang="es-CL" altLang="es-CL" sz="2000" b="0" i="0" u="none" strike="noStrike" cap="none" normalizeH="0" baseline="0" dirty="0">
                <a:ln>
                  <a:noFill/>
                </a:ln>
                <a:solidFill>
                  <a:schemeClr val="tx1"/>
                </a:solidFill>
                <a:effectLst/>
                <a:latin typeface="Abadi" panose="020B0604020104020204" pitchFamily="34" charset="0"/>
              </a:rPr>
              <a:t> a </a:t>
            </a:r>
            <a:r>
              <a:rPr kumimoji="0" lang="es-CL" altLang="es-CL" sz="2000" b="1" i="0" u="none" strike="noStrike" cap="none" normalizeH="0" baseline="0" dirty="0" err="1">
                <a:ln>
                  <a:noFill/>
                </a:ln>
                <a:solidFill>
                  <a:schemeClr val="tx1"/>
                </a:solidFill>
                <a:effectLst/>
                <a:latin typeface="Abadi" panose="020B0604020104020204" pitchFamily="34" charset="0"/>
              </a:rPr>
              <a:t>requests.get</a:t>
            </a:r>
            <a:r>
              <a:rPr kumimoji="0" lang="es-CL" altLang="es-CL" sz="2000" b="1" i="0" u="none" strike="noStrike" cap="none" normalizeH="0" baseline="0" dirty="0">
                <a:ln>
                  <a:noFill/>
                </a:ln>
                <a:solidFill>
                  <a:schemeClr val="tx1"/>
                </a:solidFill>
                <a:effectLst/>
                <a:latin typeface="Abadi" panose="020B0604020104020204" pitchFamily="34" charset="0"/>
              </a:rPr>
              <a:t>()</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call</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to</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the</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1" i="0" u="none" strike="noStrike" cap="none" normalizeH="0" baseline="0" dirty="0" err="1">
                <a:ln>
                  <a:noFill/>
                </a:ln>
                <a:solidFill>
                  <a:schemeClr val="tx1"/>
                </a:solidFill>
                <a:effectLst/>
                <a:latin typeface="Abadi" panose="020B0604020104020204" pitchFamily="34" charset="0"/>
              </a:rPr>
              <a:t>webpage</a:t>
            </a:r>
            <a:r>
              <a:rPr kumimoji="0" lang="es-CL" altLang="es-CL" sz="2000" b="1" i="0" u="none" strike="noStrike" cap="none" normalizeH="0" baseline="0" dirty="0">
                <a:ln>
                  <a:noFill/>
                </a:ln>
                <a:solidFill>
                  <a:schemeClr val="tx1"/>
                </a:solidFill>
                <a:effectLst/>
                <a:latin typeface="Abadi" panose="020B0604020104020204" pitchFamily="34" charset="0"/>
              </a:rPr>
              <a:t> URL</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to</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retrieve</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its</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content</a:t>
            </a:r>
            <a:r>
              <a:rPr kumimoji="0" lang="es-CL" altLang="es-CL" sz="2000" b="0" i="0" u="none" strike="noStrike" cap="none" normalizeH="0" baseline="0" dirty="0">
                <a:ln>
                  <a:noFill/>
                </a:ln>
                <a:solidFill>
                  <a:schemeClr val="tx1"/>
                </a:solidFill>
                <a:effectLst/>
                <a:latin typeface="Abadi" panose="020B06040201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2000" b="0" i="0" u="none" strike="noStrike" cap="none" normalizeH="0" baseline="0" dirty="0" err="1">
                <a:ln>
                  <a:noFill/>
                </a:ln>
                <a:solidFill>
                  <a:schemeClr val="tx1"/>
                </a:solidFill>
                <a:effectLst/>
                <a:latin typeface="Abadi" panose="020B0604020104020204" pitchFamily="34" charset="0"/>
              </a:rPr>
              <a:t>The</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website</a:t>
            </a:r>
            <a:r>
              <a:rPr kumimoji="0" lang="es-CL" altLang="es-CL" sz="2000" b="0" i="0" u="none" strike="noStrike" cap="none" normalizeH="0" baseline="0" dirty="0">
                <a:ln>
                  <a:noFill/>
                </a:ln>
                <a:solidFill>
                  <a:schemeClr val="tx1"/>
                </a:solidFill>
                <a:effectLst/>
                <a:latin typeface="Abadi" panose="020B0604020104020204" pitchFamily="34" charset="0"/>
              </a:rPr>
              <a:t> responded </a:t>
            </a:r>
            <a:r>
              <a:rPr kumimoji="0" lang="es-CL" altLang="es-CL" sz="2000" b="0" i="0" u="none" strike="noStrike" cap="none" normalizeH="0" baseline="0" dirty="0" err="1">
                <a:ln>
                  <a:noFill/>
                </a:ln>
                <a:solidFill>
                  <a:schemeClr val="tx1"/>
                </a:solidFill>
                <a:effectLst/>
                <a:latin typeface="Abadi" panose="020B0604020104020204" pitchFamily="34" charset="0"/>
              </a:rPr>
              <a:t>with</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the</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1" i="0" u="none" strike="noStrike" cap="none" normalizeH="0" baseline="0" dirty="0">
                <a:ln>
                  <a:noFill/>
                </a:ln>
                <a:solidFill>
                  <a:schemeClr val="tx1"/>
                </a:solidFill>
                <a:effectLst/>
                <a:latin typeface="Abadi" panose="020B0604020104020204" pitchFamily="34" charset="0"/>
              </a:rPr>
              <a:t>HTML </a:t>
            </a:r>
            <a:r>
              <a:rPr kumimoji="0" lang="es-CL" altLang="es-CL" sz="2000" b="1" i="0" u="none" strike="noStrike" cap="none" normalizeH="0" baseline="0" dirty="0" err="1">
                <a:ln>
                  <a:noFill/>
                </a:ln>
                <a:solidFill>
                  <a:schemeClr val="tx1"/>
                </a:solidFill>
                <a:effectLst/>
                <a:latin typeface="Abadi" panose="020B0604020104020204" pitchFamily="34" charset="0"/>
              </a:rPr>
              <a:t>content</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which</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we</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read</a:t>
            </a:r>
            <a:r>
              <a:rPr kumimoji="0" lang="es-CL" altLang="es-CL" sz="2000" b="0" i="0" u="none" strike="noStrike" cap="none" normalizeH="0" baseline="0" dirty="0">
                <a:ln>
                  <a:noFill/>
                </a:ln>
                <a:solidFill>
                  <a:schemeClr val="tx1"/>
                </a:solidFill>
                <a:effectLst/>
                <a:latin typeface="Abadi" panose="020B0604020104020204" pitchFamily="34" charset="0"/>
              </a:rPr>
              <a:t> as </a:t>
            </a:r>
            <a:r>
              <a:rPr kumimoji="0" lang="es-CL" altLang="es-CL" sz="2000" b="0" i="0" u="none" strike="noStrike" cap="none" normalizeH="0" baseline="0" dirty="0" err="1">
                <a:ln>
                  <a:noFill/>
                </a:ln>
                <a:solidFill>
                  <a:schemeClr val="tx1"/>
                </a:solidFill>
                <a:effectLst/>
                <a:latin typeface="Abadi" panose="020B0604020104020204" pitchFamily="34" charset="0"/>
              </a:rPr>
              <a:t>plain</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text</a:t>
            </a:r>
            <a:r>
              <a:rPr kumimoji="0" lang="es-CL" altLang="es-CL" sz="2000" b="0" i="0" u="none" strike="noStrike" cap="none" normalizeH="0" baseline="0" dirty="0">
                <a:ln>
                  <a:noFill/>
                </a:ln>
                <a:solidFill>
                  <a:schemeClr val="tx1"/>
                </a:solidFill>
                <a:effectLst/>
                <a:latin typeface="Abadi" panose="020B06040201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2000" b="0" i="0" u="none" strike="noStrike" cap="none" normalizeH="0" baseline="0" dirty="0" err="1">
                <a:ln>
                  <a:noFill/>
                </a:ln>
                <a:solidFill>
                  <a:schemeClr val="tx1"/>
                </a:solidFill>
                <a:effectLst/>
                <a:latin typeface="Abadi" panose="020B0604020104020204" pitchFamily="34" charset="0"/>
              </a:rPr>
              <a:t>We</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then</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used</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1" i="0" u="none" strike="noStrike" cap="none" normalizeH="0" baseline="0" dirty="0" err="1">
                <a:ln>
                  <a:noFill/>
                </a:ln>
                <a:solidFill>
                  <a:schemeClr val="tx1"/>
                </a:solidFill>
                <a:effectLst/>
                <a:latin typeface="Abadi" panose="020B0604020104020204" pitchFamily="34" charset="0"/>
              </a:rPr>
              <a:t>BeautifulSoup</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to</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1" i="0" u="none" strike="noStrike" cap="none" normalizeH="0" baseline="0" dirty="0" err="1">
                <a:ln>
                  <a:noFill/>
                </a:ln>
                <a:solidFill>
                  <a:schemeClr val="tx1"/>
                </a:solidFill>
                <a:effectLst/>
                <a:latin typeface="Abadi" panose="020B0604020104020204" pitchFamily="34" charset="0"/>
              </a:rPr>
              <a:t>parse</a:t>
            </a:r>
            <a:r>
              <a:rPr kumimoji="0" lang="es-CL" altLang="es-CL" sz="2000" b="1" i="0" u="none" strike="noStrike" cap="none" normalizeH="0" baseline="0" dirty="0">
                <a:ln>
                  <a:noFill/>
                </a:ln>
                <a:solidFill>
                  <a:schemeClr val="tx1"/>
                </a:solidFill>
                <a:effectLst/>
                <a:latin typeface="Abadi" panose="020B0604020104020204" pitchFamily="34" charset="0"/>
              </a:rPr>
              <a:t> and </a:t>
            </a:r>
            <a:r>
              <a:rPr kumimoji="0" lang="es-CL" altLang="es-CL" sz="2000" b="1" i="0" u="none" strike="noStrike" cap="none" normalizeH="0" baseline="0" dirty="0" err="1">
                <a:ln>
                  <a:noFill/>
                </a:ln>
                <a:solidFill>
                  <a:schemeClr val="tx1"/>
                </a:solidFill>
                <a:effectLst/>
                <a:latin typeface="Abadi" panose="020B0604020104020204" pitchFamily="34" charset="0"/>
              </a:rPr>
              <a:t>structure</a:t>
            </a:r>
            <a:r>
              <a:rPr kumimoji="0" lang="es-CL" altLang="es-CL" sz="2000" b="1" i="0" u="none" strike="noStrike" cap="none" normalizeH="0" baseline="0" dirty="0">
                <a:ln>
                  <a:noFill/>
                </a:ln>
                <a:solidFill>
                  <a:schemeClr val="tx1"/>
                </a:solidFill>
                <a:effectLst/>
                <a:latin typeface="Abadi" panose="020B0604020104020204" pitchFamily="34" charset="0"/>
              </a:rPr>
              <a:t> </a:t>
            </a:r>
            <a:r>
              <a:rPr kumimoji="0" lang="es-CL" altLang="es-CL" sz="2000" b="1" i="0" u="none" strike="noStrike" cap="none" normalizeH="0" baseline="0" dirty="0" err="1">
                <a:ln>
                  <a:noFill/>
                </a:ln>
                <a:solidFill>
                  <a:schemeClr val="tx1"/>
                </a:solidFill>
                <a:effectLst/>
                <a:latin typeface="Abadi" panose="020B0604020104020204" pitchFamily="34" charset="0"/>
              </a:rPr>
              <a:t>the</a:t>
            </a:r>
            <a:r>
              <a:rPr kumimoji="0" lang="es-CL" altLang="es-CL" sz="2000" b="1" i="0" u="none" strike="noStrike" cap="none" normalizeH="0" baseline="0" dirty="0">
                <a:ln>
                  <a:noFill/>
                </a:ln>
                <a:solidFill>
                  <a:schemeClr val="tx1"/>
                </a:solidFill>
                <a:effectLst/>
                <a:latin typeface="Abadi" panose="020B0604020104020204" pitchFamily="34" charset="0"/>
              </a:rPr>
              <a:t> HTML</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allowing</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us</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to</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extract</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the</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required</a:t>
            </a:r>
            <a:r>
              <a:rPr kumimoji="0" lang="es-CL" altLang="es-CL" sz="2000" b="0" i="0" u="none" strike="noStrike" cap="none" normalizeH="0" baseline="0" dirty="0">
                <a:ln>
                  <a:noFill/>
                </a:ln>
                <a:solidFill>
                  <a:schemeClr val="tx1"/>
                </a:solidFill>
                <a:effectLst/>
                <a:latin typeface="Abadi" panose="020B0604020104020204" pitchFamily="34" charset="0"/>
              </a:rPr>
              <a:t> data in </a:t>
            </a:r>
            <a:r>
              <a:rPr kumimoji="0" lang="es-CL" altLang="es-CL" sz="2000" b="0" i="0" u="none" strike="noStrike" cap="none" normalizeH="0" baseline="0" dirty="0" err="1">
                <a:ln>
                  <a:noFill/>
                </a:ln>
                <a:solidFill>
                  <a:schemeClr val="tx1"/>
                </a:solidFill>
                <a:effectLst/>
                <a:latin typeface="Abadi" panose="020B0604020104020204" pitchFamily="34" charset="0"/>
              </a:rPr>
              <a:t>an</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organized</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manner</a:t>
            </a:r>
            <a:r>
              <a:rPr kumimoji="0" lang="es-CL" altLang="es-CL" sz="2000" b="0" i="0" u="none" strike="noStrike" cap="none" normalizeH="0" baseline="0" dirty="0">
                <a:ln>
                  <a:noFill/>
                </a:ln>
                <a:solidFill>
                  <a:schemeClr val="tx1"/>
                </a:solidFill>
                <a:effectLst/>
                <a:latin typeface="Abadi" panose="020B0604020104020204" pitchFamily="34" charset="0"/>
              </a:rPr>
              <a:t>.</a:t>
            </a:r>
          </a:p>
          <a:p>
            <a:pPr marL="0" lvl="0" indent="0" eaLnBrk="0" fontAlgn="base" hangingPunct="0">
              <a:lnSpc>
                <a:spcPct val="100000"/>
              </a:lnSpc>
              <a:spcBef>
                <a:spcPct val="0"/>
              </a:spcBef>
              <a:spcAft>
                <a:spcPct val="0"/>
              </a:spcAft>
              <a:buFontTx/>
              <a:buChar char="•"/>
            </a:pPr>
            <a:r>
              <a:rPr kumimoji="0" lang="es-CL" altLang="es-CL" sz="2000" b="0" i="0" u="none" strike="noStrike" cap="none" normalizeH="0" baseline="0" dirty="0" err="1">
                <a:ln>
                  <a:noFill/>
                </a:ln>
                <a:solidFill>
                  <a:schemeClr val="tx1"/>
                </a:solidFill>
                <a:effectLst/>
                <a:latin typeface="Abadi" panose="020B0604020104020204" pitchFamily="34" charset="0"/>
              </a:rPr>
              <a:t>The</a:t>
            </a:r>
            <a:r>
              <a:rPr kumimoji="0" lang="es-CL" altLang="es-CL" sz="2000" b="0" i="0" u="none" strike="noStrike" cap="none" normalizeH="0" baseline="0" dirty="0">
                <a:ln>
                  <a:noFill/>
                </a:ln>
                <a:solidFill>
                  <a:schemeClr val="tx1"/>
                </a:solidFill>
                <a:effectLst/>
                <a:latin typeface="Abadi" panose="020B0604020104020204" pitchFamily="34" charset="0"/>
              </a:rPr>
              <a:t> full notebook </a:t>
            </a:r>
            <a:r>
              <a:rPr kumimoji="0" lang="es-CL" altLang="es-CL" sz="2000" b="0" i="0" u="none" strike="noStrike" cap="none" normalizeH="0" baseline="0" dirty="0" err="1">
                <a:ln>
                  <a:noFill/>
                </a:ln>
                <a:solidFill>
                  <a:schemeClr val="tx1"/>
                </a:solidFill>
                <a:effectLst/>
                <a:latin typeface="Abadi" panose="020B0604020104020204" pitchFamily="34" charset="0"/>
              </a:rPr>
              <a:t>for</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the</a:t>
            </a:r>
            <a:r>
              <a:rPr kumimoji="0" lang="es-CL" altLang="es-CL" sz="2000" b="0" i="0" u="none" strike="noStrike" cap="none" normalizeH="0" baseline="0" dirty="0">
                <a:ln>
                  <a:noFill/>
                </a:ln>
                <a:solidFill>
                  <a:schemeClr val="tx1"/>
                </a:solidFill>
                <a:effectLst/>
                <a:latin typeface="Abadi" panose="020B0604020104020204" pitchFamily="34" charset="0"/>
              </a:rPr>
              <a:t> web </a:t>
            </a:r>
            <a:r>
              <a:rPr kumimoji="0" lang="es-CL" altLang="es-CL" sz="2000" b="0" i="0" u="none" strike="noStrike" cap="none" normalizeH="0" baseline="0" dirty="0" err="1">
                <a:ln>
                  <a:noFill/>
                </a:ln>
                <a:solidFill>
                  <a:schemeClr val="tx1"/>
                </a:solidFill>
                <a:effectLst/>
                <a:latin typeface="Abadi" panose="020B0604020104020204" pitchFamily="34" charset="0"/>
              </a:rPr>
              <a:t>scraping</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process</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is</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available</a:t>
            </a:r>
            <a:r>
              <a:rPr kumimoji="0" lang="es-CL" altLang="es-CL" sz="2000" b="0" i="0" u="none" strike="noStrike" cap="none" normalizeH="0" baseline="0" dirty="0">
                <a:ln>
                  <a:noFill/>
                </a:ln>
                <a:solidFill>
                  <a:schemeClr val="tx1"/>
                </a:solidFill>
                <a:effectLst/>
                <a:latin typeface="Abadi" panose="020B0604020104020204" pitchFamily="34" charset="0"/>
              </a:rPr>
              <a:t> </a:t>
            </a:r>
            <a:r>
              <a:rPr kumimoji="0" lang="es-CL" altLang="es-CL" sz="2000" b="0" i="0" u="none" strike="noStrike" cap="none" normalizeH="0" baseline="0" dirty="0" err="1">
                <a:ln>
                  <a:noFill/>
                </a:ln>
                <a:solidFill>
                  <a:schemeClr val="tx1"/>
                </a:solidFill>
                <a:effectLst/>
                <a:latin typeface="Abadi" panose="020B0604020104020204" pitchFamily="34" charset="0"/>
              </a:rPr>
              <a:t>on</a:t>
            </a:r>
            <a:r>
              <a:rPr kumimoji="0" lang="es-CL" altLang="es-CL" sz="2000" b="0" i="0" u="none" strike="noStrike" cap="none" normalizeH="0" baseline="0" dirty="0">
                <a:ln>
                  <a:noFill/>
                </a:ln>
                <a:solidFill>
                  <a:schemeClr val="tx1"/>
                </a:solidFill>
                <a:effectLst/>
                <a:latin typeface="Abadi" panose="020B0604020104020204" pitchFamily="34" charset="0"/>
              </a:rPr>
              <a:t> GitHub at:</a:t>
            </a:r>
            <a:br>
              <a:rPr kumimoji="0" lang="es-CL" altLang="es-CL" sz="2000" b="0" i="0" u="none" strike="noStrike" cap="none" normalizeH="0" baseline="0" dirty="0">
                <a:ln>
                  <a:noFill/>
                </a:ln>
                <a:solidFill>
                  <a:schemeClr val="tx1"/>
                </a:solidFill>
                <a:effectLst/>
                <a:latin typeface="Abadi" panose="020B0604020104020204" pitchFamily="34" charset="0"/>
              </a:rPr>
            </a:br>
            <a:r>
              <a:rPr lang="en-US" sz="2000" dirty="0">
                <a:solidFill>
                  <a:schemeClr val="accent3">
                    <a:lumMod val="25000"/>
                  </a:schemeClr>
                </a:solidFill>
                <a:latin typeface="Abadi" panose="020B0604020104020204" pitchFamily="34" charset="0"/>
              </a:rPr>
              <a:t>GitHub URL goes here)</a:t>
            </a:r>
            <a:endParaRPr kumimoji="0" lang="es-CL" altLang="es-CL" sz="2000" b="0" i="0" u="none" strike="noStrike" cap="none" normalizeH="0" baseline="0" dirty="0">
              <a:ln>
                <a:noFill/>
              </a:ln>
              <a:solidFill>
                <a:schemeClr val="tx1"/>
              </a:solidFill>
              <a:effectLst/>
              <a:latin typeface="Abadi" panose="020B0604020104020204" pitchFamily="34" charset="0"/>
            </a:endParaRPr>
          </a:p>
        </p:txBody>
      </p:sp>
      <p:pic>
        <p:nvPicPr>
          <p:cNvPr id="9" name="Imagen 8">
            <a:extLst>
              <a:ext uri="{FF2B5EF4-FFF2-40B4-BE49-F238E27FC236}">
                <a16:creationId xmlns:a16="http://schemas.microsoft.com/office/drawing/2014/main" id="{6BF7F540-18AA-11DB-A216-57088E2021DA}"/>
              </a:ext>
            </a:extLst>
          </p:cNvPr>
          <p:cNvPicPr>
            <a:picLocks noChangeAspect="1"/>
          </p:cNvPicPr>
          <p:nvPr/>
        </p:nvPicPr>
        <p:blipFill>
          <a:blip r:embed="rId3"/>
          <a:stretch>
            <a:fillRect/>
          </a:stretch>
        </p:blipFill>
        <p:spPr>
          <a:xfrm>
            <a:off x="5910262" y="1792288"/>
            <a:ext cx="5547710" cy="423328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1" cy="2710516"/>
          </a:xfrm>
          <a:prstGeom prst="rect">
            <a:avLst/>
          </a:prstGeom>
        </p:spPr>
        <p:txBody>
          <a:bodyPr/>
          <a:lstStyle/>
          <a:p>
            <a:r>
              <a:rPr lang="en-US" sz="2000" dirty="0">
                <a:solidFill>
                  <a:schemeClr val="accent3">
                    <a:lumMod val="25000"/>
                  </a:schemeClr>
                </a:solidFill>
                <a:latin typeface="Abadi" panose="020B0604020104020204" pitchFamily="34" charset="0"/>
              </a:rPr>
              <a:t>The API data included both Falcon 1 and Falcon 9 launches, so we filtered out Falcon 1 entries.</a:t>
            </a:r>
          </a:p>
          <a:p>
            <a:r>
              <a:rPr lang="en-US" sz="2000" dirty="0">
                <a:solidFill>
                  <a:schemeClr val="accent3">
                    <a:lumMod val="25000"/>
                  </a:schemeClr>
                </a:solidFill>
                <a:latin typeface="Abadi" panose="020B0604020104020204" pitchFamily="34" charset="0"/>
              </a:rPr>
              <a:t>We found missing values: 5 for Payload Mass and 26 for Landing Pad. Rows with missing Payload Mass were removed.</a:t>
            </a:r>
          </a:p>
          <a:p>
            <a:r>
              <a:rPr lang="en-US" sz="2000" dirty="0">
                <a:solidFill>
                  <a:schemeClr val="accent3">
                    <a:lumMod val="25000"/>
                  </a:schemeClr>
                </a:solidFill>
                <a:latin typeface="Abadi" panose="020B0604020104020204" pitchFamily="34" charset="0"/>
              </a:rPr>
              <a:t>Flight numbers were reset starting from 1.</a:t>
            </a:r>
          </a:p>
          <a:p>
            <a:r>
              <a:rPr lang="en-US" sz="2000" dirty="0">
                <a:solidFill>
                  <a:schemeClr val="accent3">
                    <a:lumMod val="25000"/>
                  </a:schemeClr>
                </a:solidFill>
                <a:latin typeface="Abadi" panose="020B0604020104020204" pitchFamily="34" charset="0"/>
              </a:rPr>
              <a:t>A new "Class" column was created: 1 for successful landings, 0 for failures, based on the "Outcome" column.</a:t>
            </a:r>
          </a:p>
          <a:p>
            <a:r>
              <a:rPr lang="en-US" sz="2000" dirty="0">
                <a:solidFill>
                  <a:schemeClr val="accent3">
                    <a:lumMod val="25000"/>
                  </a:schemeClr>
                </a:solidFill>
                <a:latin typeface="Abadi" panose="020B0604020104020204" pitchFamily="34" charset="0"/>
              </a:rPr>
              <a:t>GitHub URL of the data wrangling notebook: Your URL here</a:t>
            </a:r>
            <a:endParaRPr lang="en-US" sz="2000" dirty="0">
              <a:latin typeface="Abadi" panose="020B0604020104020204" pitchFamily="34" charset="0"/>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CuadroTexto 2">
            <a:extLst>
              <a:ext uri="{FF2B5EF4-FFF2-40B4-BE49-F238E27FC236}">
                <a16:creationId xmlns:a16="http://schemas.microsoft.com/office/drawing/2014/main" id="{147895AE-8A04-F5CE-7A63-430B699E9E2F}"/>
              </a:ext>
            </a:extLst>
          </p:cNvPr>
          <p:cNvSpPr txBox="1"/>
          <p:nvPr/>
        </p:nvSpPr>
        <p:spPr>
          <a:xfrm>
            <a:off x="770010" y="4672785"/>
            <a:ext cx="4160518" cy="2062103"/>
          </a:xfrm>
          <a:prstGeom prst="rect">
            <a:avLst/>
          </a:prstGeom>
          <a:noFill/>
        </p:spPr>
        <p:txBody>
          <a:bodyPr wrap="square" rtlCol="0">
            <a:spAutoFit/>
          </a:bodyPr>
          <a:lstStyle/>
          <a:p>
            <a:r>
              <a:rPr lang="es-CL" sz="1600" dirty="0" err="1">
                <a:latin typeface="Abadi" panose="020B0604020104020204" pitchFamily="34" charset="0"/>
              </a:rPr>
              <a:t>The</a:t>
            </a:r>
            <a:r>
              <a:rPr lang="es-CL" sz="1600" dirty="0">
                <a:latin typeface="Abadi" panose="020B0604020104020204" pitchFamily="34" charset="0"/>
              </a:rPr>
              <a:t> </a:t>
            </a:r>
            <a:r>
              <a:rPr lang="es-CL" sz="1600" b="1" dirty="0">
                <a:latin typeface="Abadi" panose="020B0604020104020204" pitchFamily="34" charset="0"/>
              </a:rPr>
              <a:t>final </a:t>
            </a:r>
            <a:r>
              <a:rPr lang="es-CL" sz="1600" b="1" dirty="0" err="1">
                <a:latin typeface="Abadi" panose="020B0604020104020204" pitchFamily="34" charset="0"/>
              </a:rPr>
              <a:t>DataFrame</a:t>
            </a:r>
            <a:r>
              <a:rPr lang="es-CL" sz="1600" dirty="0">
                <a:latin typeface="Abadi" panose="020B0604020104020204" pitchFamily="34" charset="0"/>
              </a:rPr>
              <a:t> </a:t>
            </a:r>
            <a:r>
              <a:rPr lang="es-CL" sz="1600" dirty="0" err="1">
                <a:latin typeface="Abadi" panose="020B0604020104020204" pitchFamily="34" charset="0"/>
              </a:rPr>
              <a:t>consists</a:t>
            </a:r>
            <a:r>
              <a:rPr lang="es-CL" sz="1600" dirty="0">
                <a:latin typeface="Abadi" panose="020B0604020104020204" pitchFamily="34" charset="0"/>
              </a:rPr>
              <a:t> </a:t>
            </a:r>
            <a:r>
              <a:rPr lang="es-CL" sz="1600" dirty="0" err="1">
                <a:latin typeface="Abadi" panose="020B0604020104020204" pitchFamily="34" charset="0"/>
              </a:rPr>
              <a:t>of</a:t>
            </a:r>
            <a:r>
              <a:rPr lang="es-CL" sz="1600" dirty="0">
                <a:latin typeface="Abadi" panose="020B0604020104020204" pitchFamily="34" charset="0"/>
              </a:rPr>
              <a:t> </a:t>
            </a:r>
            <a:r>
              <a:rPr lang="es-CL" sz="1600" b="1" dirty="0">
                <a:latin typeface="Abadi" panose="020B0604020104020204" pitchFamily="34" charset="0"/>
              </a:rPr>
              <a:t>90 </a:t>
            </a:r>
            <a:r>
              <a:rPr lang="es-CL" sz="1600" b="1" dirty="0" err="1">
                <a:latin typeface="Abadi" panose="020B0604020104020204" pitchFamily="34" charset="0"/>
              </a:rPr>
              <a:t>rows</a:t>
            </a:r>
            <a:r>
              <a:rPr lang="es-CL" sz="1600" b="1" dirty="0">
                <a:latin typeface="Abadi" panose="020B0604020104020204" pitchFamily="34" charset="0"/>
              </a:rPr>
              <a:t> and 17 </a:t>
            </a:r>
            <a:r>
              <a:rPr lang="es-CL" sz="1600" b="1" dirty="0" err="1">
                <a:latin typeface="Abadi" panose="020B0604020104020204" pitchFamily="34" charset="0"/>
              </a:rPr>
              <a:t>columns</a:t>
            </a:r>
            <a:r>
              <a:rPr lang="es-CL" sz="1600" dirty="0">
                <a:latin typeface="Abadi" panose="020B0604020104020204" pitchFamily="34" charset="0"/>
              </a:rPr>
              <a:t>.</a:t>
            </a:r>
            <a:br>
              <a:rPr lang="es-CL" sz="1600" dirty="0">
                <a:latin typeface="Abadi" panose="020B0604020104020204" pitchFamily="34" charset="0"/>
              </a:rPr>
            </a:br>
            <a:r>
              <a:rPr lang="es-CL" sz="1600" dirty="0" err="1">
                <a:latin typeface="Abadi" panose="020B0604020104020204" pitchFamily="34" charset="0"/>
              </a:rPr>
              <a:t>The</a:t>
            </a:r>
            <a:r>
              <a:rPr lang="es-CL" sz="1600" dirty="0">
                <a:latin typeface="Abadi" panose="020B0604020104020204" pitchFamily="34" charset="0"/>
              </a:rPr>
              <a:t> </a:t>
            </a:r>
            <a:r>
              <a:rPr lang="es-CL" sz="1600" dirty="0" err="1">
                <a:latin typeface="Abadi" panose="020B0604020104020204" pitchFamily="34" charset="0"/>
              </a:rPr>
              <a:t>columns</a:t>
            </a:r>
            <a:r>
              <a:rPr lang="es-CL" sz="1600" dirty="0">
                <a:latin typeface="Abadi" panose="020B0604020104020204" pitchFamily="34" charset="0"/>
              </a:rPr>
              <a:t> </a:t>
            </a:r>
            <a:r>
              <a:rPr lang="es-CL" sz="1600" dirty="0" err="1">
                <a:latin typeface="Abadi" panose="020B0604020104020204" pitchFamily="34" charset="0"/>
              </a:rPr>
              <a:t>include</a:t>
            </a:r>
            <a:r>
              <a:rPr lang="es-CL" sz="1600" dirty="0">
                <a:latin typeface="Abadi" panose="020B0604020104020204" pitchFamily="34" charset="0"/>
              </a:rPr>
              <a:t>:</a:t>
            </a:r>
            <a:br>
              <a:rPr lang="es-CL" sz="1600" dirty="0">
                <a:latin typeface="Abadi" panose="020B0604020104020204" pitchFamily="34" charset="0"/>
              </a:rPr>
            </a:br>
            <a:r>
              <a:rPr lang="es-CL" sz="1600" b="1" dirty="0" err="1">
                <a:latin typeface="Abadi" panose="020B0604020104020204" pitchFamily="34" charset="0"/>
              </a:rPr>
              <a:t>FlightNumber</a:t>
            </a:r>
            <a:r>
              <a:rPr lang="es-CL" sz="1600" b="1" dirty="0">
                <a:latin typeface="Abadi" panose="020B0604020104020204" pitchFamily="34" charset="0"/>
              </a:rPr>
              <a:t>, Date, </a:t>
            </a:r>
            <a:r>
              <a:rPr lang="es-CL" sz="1600" b="1" dirty="0" err="1">
                <a:latin typeface="Abadi" panose="020B0604020104020204" pitchFamily="34" charset="0"/>
              </a:rPr>
              <a:t>BoosterVersion</a:t>
            </a:r>
            <a:r>
              <a:rPr lang="es-CL" sz="1600" b="1" dirty="0">
                <a:latin typeface="Abadi" panose="020B0604020104020204" pitchFamily="34" charset="0"/>
              </a:rPr>
              <a:t>, </a:t>
            </a:r>
            <a:r>
              <a:rPr lang="es-CL" sz="1600" b="1" dirty="0" err="1">
                <a:latin typeface="Abadi" panose="020B0604020104020204" pitchFamily="34" charset="0"/>
              </a:rPr>
              <a:t>PayloadMass</a:t>
            </a:r>
            <a:r>
              <a:rPr lang="es-CL" sz="1600" b="1" dirty="0">
                <a:latin typeface="Abadi" panose="020B0604020104020204" pitchFamily="34" charset="0"/>
              </a:rPr>
              <a:t>, </a:t>
            </a:r>
            <a:r>
              <a:rPr lang="es-CL" sz="1600" b="1" dirty="0" err="1">
                <a:latin typeface="Abadi" panose="020B0604020104020204" pitchFamily="34" charset="0"/>
              </a:rPr>
              <a:t>Orbit</a:t>
            </a:r>
            <a:r>
              <a:rPr lang="es-CL" sz="1600" b="1" dirty="0">
                <a:latin typeface="Abadi" panose="020B0604020104020204" pitchFamily="34" charset="0"/>
              </a:rPr>
              <a:t>, </a:t>
            </a:r>
            <a:r>
              <a:rPr lang="es-CL" sz="1600" b="1" dirty="0" err="1">
                <a:latin typeface="Abadi" panose="020B0604020104020204" pitchFamily="34" charset="0"/>
              </a:rPr>
              <a:t>LaunchSite</a:t>
            </a:r>
            <a:r>
              <a:rPr lang="es-CL" sz="1600" b="1" dirty="0">
                <a:latin typeface="Abadi" panose="020B0604020104020204" pitchFamily="34" charset="0"/>
              </a:rPr>
              <a:t>, </a:t>
            </a:r>
            <a:r>
              <a:rPr lang="es-CL" sz="1600" b="1" dirty="0" err="1">
                <a:latin typeface="Abadi" panose="020B0604020104020204" pitchFamily="34" charset="0"/>
              </a:rPr>
              <a:t>Outcome</a:t>
            </a:r>
            <a:r>
              <a:rPr lang="es-CL" sz="1600" b="1" dirty="0">
                <a:latin typeface="Abadi" panose="020B0604020104020204" pitchFamily="34" charset="0"/>
              </a:rPr>
              <a:t>, </a:t>
            </a:r>
            <a:r>
              <a:rPr lang="es-CL" sz="1600" b="1" dirty="0" err="1">
                <a:latin typeface="Abadi" panose="020B0604020104020204" pitchFamily="34" charset="0"/>
              </a:rPr>
              <a:t>Flights</a:t>
            </a:r>
            <a:r>
              <a:rPr lang="es-CL" sz="1600" b="1" dirty="0">
                <a:latin typeface="Abadi" panose="020B0604020104020204" pitchFamily="34" charset="0"/>
              </a:rPr>
              <a:t>, </a:t>
            </a:r>
            <a:r>
              <a:rPr lang="es-CL" sz="1600" b="1" dirty="0" err="1">
                <a:latin typeface="Abadi" panose="020B0604020104020204" pitchFamily="34" charset="0"/>
              </a:rPr>
              <a:t>GridFins</a:t>
            </a:r>
            <a:r>
              <a:rPr lang="es-CL" sz="1600" b="1" dirty="0">
                <a:latin typeface="Abadi" panose="020B0604020104020204" pitchFamily="34" charset="0"/>
              </a:rPr>
              <a:t>, </a:t>
            </a:r>
            <a:r>
              <a:rPr lang="es-CL" sz="1600" b="1" dirty="0" err="1">
                <a:latin typeface="Abadi" panose="020B0604020104020204" pitchFamily="34" charset="0"/>
              </a:rPr>
              <a:t>Reused</a:t>
            </a:r>
            <a:r>
              <a:rPr lang="es-CL" sz="1600" b="1" dirty="0">
                <a:latin typeface="Abadi" panose="020B0604020104020204" pitchFamily="34" charset="0"/>
              </a:rPr>
              <a:t>, </a:t>
            </a:r>
            <a:r>
              <a:rPr lang="es-CL" sz="1600" b="1" dirty="0" err="1">
                <a:latin typeface="Abadi" panose="020B0604020104020204" pitchFamily="34" charset="0"/>
              </a:rPr>
              <a:t>Legs</a:t>
            </a:r>
            <a:r>
              <a:rPr lang="es-CL" sz="1600" b="1" dirty="0">
                <a:latin typeface="Abadi" panose="020B0604020104020204" pitchFamily="34" charset="0"/>
              </a:rPr>
              <a:t>, </a:t>
            </a:r>
            <a:r>
              <a:rPr lang="es-CL" sz="1600" b="1" dirty="0" err="1">
                <a:latin typeface="Abadi" panose="020B0604020104020204" pitchFamily="34" charset="0"/>
              </a:rPr>
              <a:t>LandingPad</a:t>
            </a:r>
            <a:r>
              <a:rPr lang="es-CL" sz="1600" b="1" dirty="0">
                <a:latin typeface="Abadi" panose="020B0604020104020204" pitchFamily="34" charset="0"/>
              </a:rPr>
              <a:t>, Block, </a:t>
            </a:r>
            <a:r>
              <a:rPr lang="es-CL" sz="1600" b="1" dirty="0" err="1">
                <a:latin typeface="Abadi" panose="020B0604020104020204" pitchFamily="34" charset="0"/>
              </a:rPr>
              <a:t>ReusedCount</a:t>
            </a:r>
            <a:r>
              <a:rPr lang="es-CL" sz="1600" b="1" dirty="0">
                <a:latin typeface="Abadi" panose="020B0604020104020204" pitchFamily="34" charset="0"/>
              </a:rPr>
              <a:t>, Serial, </a:t>
            </a:r>
            <a:r>
              <a:rPr lang="es-CL" sz="1600" b="1" dirty="0" err="1">
                <a:latin typeface="Abadi" panose="020B0604020104020204" pitchFamily="34" charset="0"/>
              </a:rPr>
              <a:t>Longitude</a:t>
            </a:r>
            <a:r>
              <a:rPr lang="es-CL" sz="1600" b="1" dirty="0">
                <a:latin typeface="Abadi" panose="020B0604020104020204" pitchFamily="34" charset="0"/>
              </a:rPr>
              <a:t>,</a:t>
            </a:r>
            <a:r>
              <a:rPr lang="es-CL" sz="1600" dirty="0">
                <a:latin typeface="Abadi" panose="020B0604020104020204" pitchFamily="34" charset="0"/>
              </a:rPr>
              <a:t> and </a:t>
            </a:r>
            <a:r>
              <a:rPr lang="es-CL" sz="1600" b="1" dirty="0" err="1">
                <a:latin typeface="Abadi" panose="020B0604020104020204" pitchFamily="34" charset="0"/>
              </a:rPr>
              <a:t>Latitude</a:t>
            </a:r>
            <a:r>
              <a:rPr lang="es-CL" sz="1600" dirty="0">
                <a:latin typeface="IBM Plex Mono "/>
              </a:rPr>
              <a:t>.</a:t>
            </a:r>
          </a:p>
        </p:txBody>
      </p:sp>
      <p:pic>
        <p:nvPicPr>
          <p:cNvPr id="7" name="Imagen 6">
            <a:extLst>
              <a:ext uri="{FF2B5EF4-FFF2-40B4-BE49-F238E27FC236}">
                <a16:creationId xmlns:a16="http://schemas.microsoft.com/office/drawing/2014/main" id="{C76A241A-4B11-4688-5903-733598FF3668}"/>
              </a:ext>
            </a:extLst>
          </p:cNvPr>
          <p:cNvPicPr>
            <a:picLocks noChangeAspect="1"/>
          </p:cNvPicPr>
          <p:nvPr/>
        </p:nvPicPr>
        <p:blipFill>
          <a:blip r:embed="rId3"/>
          <a:stretch>
            <a:fillRect/>
          </a:stretch>
        </p:blipFill>
        <p:spPr>
          <a:xfrm>
            <a:off x="5091953" y="4812233"/>
            <a:ext cx="5611906" cy="178320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During Exploratory Data Analysis (EDA) with visualizations, we explored relationships between various features in the dataset.</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We used scatter plots and bar/line charts to identify potential correlations influencing launch outcomes.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Scatter plots were used to analyze how launch success is affected by combinations of:</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Flight Number vs. Payload Mass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Flight Number vs. Launch Site</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Payload Mass vs. Launch Site</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Flight Number vs. Orbit Type</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Payload Mass vs. Orbit Type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ADE7879-5F44-FCE4-2867-27C1A0F79A1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8A550B-0373-16B2-3208-1B7610C63E0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A0624ABB-4231-E6F3-7E60-FF46B042D1D6}"/>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dirty="0">
                <a:solidFill>
                  <a:schemeClr val="accent3">
                    <a:lumMod val="25000"/>
                  </a:schemeClr>
                </a:solidFill>
                <a:latin typeface="Abadi" panose="020B0604020104020204" pitchFamily="34" charset="0"/>
              </a:rPr>
              <a:t>We also used:</a:t>
            </a:r>
          </a:p>
          <a:p>
            <a:pPr marL="0" indent="0">
              <a:lnSpc>
                <a:spcPct val="100000"/>
              </a:lnSpc>
              <a:spcBef>
                <a:spcPts val="1400"/>
              </a:spcBef>
              <a:buNone/>
            </a:pPr>
            <a:r>
              <a:rPr lang="en-US" dirty="0">
                <a:solidFill>
                  <a:schemeClr val="accent3">
                    <a:lumMod val="25000"/>
                  </a:schemeClr>
                </a:solidFill>
                <a:latin typeface="Abadi" panose="020B0604020104020204" pitchFamily="34" charset="0"/>
              </a:rPr>
              <a:t>A bar chart to visualize success rate by Orbit Type</a:t>
            </a:r>
          </a:p>
          <a:p>
            <a:pPr marL="0" indent="0">
              <a:lnSpc>
                <a:spcPct val="100000"/>
              </a:lnSpc>
              <a:spcBef>
                <a:spcPts val="1400"/>
              </a:spcBef>
              <a:buNone/>
            </a:pPr>
            <a:r>
              <a:rPr lang="en-US" dirty="0">
                <a:solidFill>
                  <a:schemeClr val="accent3">
                    <a:lumMod val="25000"/>
                  </a:schemeClr>
                </a:solidFill>
                <a:latin typeface="Abadi" panose="020B0604020104020204" pitchFamily="34" charset="0"/>
              </a:rPr>
              <a:t>A line chart to observe success rate by Year</a:t>
            </a:r>
          </a:p>
          <a:p>
            <a:pPr marL="0" indent="0">
              <a:lnSpc>
                <a:spcPct val="100000"/>
              </a:lnSpc>
              <a:spcBef>
                <a:spcPts val="1400"/>
              </a:spcBef>
              <a:buNone/>
            </a:pPr>
            <a:r>
              <a:rPr lang="en-US" dirty="0">
                <a:solidFill>
                  <a:schemeClr val="accent3">
                    <a:lumMod val="25000"/>
                  </a:schemeClr>
                </a:solidFill>
                <a:latin typeface="Abadi" panose="020B0604020104020204" pitchFamily="34" charset="0"/>
              </a:rPr>
              <a:t>GitHub URL for the completed EDA and visualization </a:t>
            </a:r>
            <a:r>
              <a:rPr lang="en-US" dirty="0" err="1">
                <a:solidFill>
                  <a:schemeClr val="accent3">
                    <a:lumMod val="25000"/>
                  </a:schemeClr>
                </a:solidFill>
                <a:latin typeface="Abadi" panose="020B0604020104020204" pitchFamily="34" charset="0"/>
              </a:rPr>
              <a:t>notebook:URL</a:t>
            </a:r>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854E01A0-57FC-34E0-BD7A-265DA52A182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a:t>
            </a:r>
            <a:r>
              <a:rPr lang="en-US" dirty="0" err="1">
                <a:solidFill>
                  <a:srgbClr val="0B49CB"/>
                </a:solidFill>
                <a:latin typeface="Abadi"/>
              </a:rPr>
              <a:t>cont</a:t>
            </a:r>
            <a:r>
              <a:rPr lang="en-US" dirty="0">
                <a:solidFill>
                  <a:srgbClr val="0B49CB"/>
                </a:solidFill>
                <a:latin typeface="Abadi"/>
              </a:rPr>
              <a:t>…)</a:t>
            </a:r>
          </a:p>
        </p:txBody>
      </p:sp>
    </p:spTree>
    <p:extLst>
      <p:ext uri="{BB962C8B-B14F-4D97-AF65-F5344CB8AC3E}">
        <p14:creationId xmlns:p14="http://schemas.microsoft.com/office/powerpoint/2010/main" val="3789421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687962" cy="4351338"/>
          </a:xfrm>
          <a:prstGeom prst="rect">
            <a:avLst/>
          </a:prstGeom>
        </p:spPr>
        <p:txBody>
          <a:bodyPr lIns="91440" tIns="45720" rIns="91440" bIns="45720" anchor="t"/>
          <a:lstStyle/>
          <a:p>
            <a:r>
              <a:rPr lang="en-US" sz="2400" dirty="0">
                <a:latin typeface="Abadi" panose="020B0604020104020204" pitchFamily="34" charset="0"/>
              </a:rPr>
              <a:t>Data analysis was performed using SQL queries to identify patterns and insights.</a:t>
            </a:r>
          </a:p>
          <a:p>
            <a:r>
              <a:rPr lang="en-US" sz="2400" dirty="0">
                <a:latin typeface="Abadi" panose="020B0604020104020204" pitchFamily="34" charset="0"/>
              </a:rPr>
              <a:t>Data was stored in a SQLite3 database, and queries were executed using connection and cursor objects.</a:t>
            </a:r>
          </a:p>
          <a:p>
            <a:r>
              <a:rPr lang="en-US" sz="2400" dirty="0">
                <a:latin typeface="Abadi" panose="020B0604020104020204" pitchFamily="34" charset="0"/>
              </a:rPr>
              <a:t>We analyzed the maximum Payload Mass across different booster versions and customers.</a:t>
            </a:r>
          </a:p>
          <a:p>
            <a:r>
              <a:rPr lang="en-US" sz="2400" dirty="0">
                <a:latin typeface="Abadi" panose="020B0604020104020204" pitchFamily="34" charset="0"/>
              </a:rPr>
              <a:t>Mission outcomes were grouped to count successes and failures, and trends were explored over time and across payload mass ranges.</a:t>
            </a:r>
          </a:p>
          <a:p>
            <a:r>
              <a:rPr lang="en-US" sz="2400" dirty="0">
                <a:latin typeface="Abadi" panose="020B0604020104020204" pitchFamily="34" charset="0"/>
              </a:rPr>
              <a:t>The date of the first successful landing was also identified.</a:t>
            </a:r>
          </a:p>
          <a:p>
            <a:r>
              <a:rPr lang="en-US" sz="2400" dirty="0">
                <a:latin typeface="Abadi" panose="020B0604020104020204" pitchFamily="34" charset="0"/>
              </a:rPr>
              <a:t>GitHub URL for the completed SQL analysis </a:t>
            </a:r>
            <a:r>
              <a:rPr lang="en-US" sz="2400" dirty="0" err="1">
                <a:latin typeface="Abadi" panose="020B0604020104020204" pitchFamily="34" charset="0"/>
              </a:rPr>
              <a:t>notebook:URL</a:t>
            </a:r>
            <a:endParaRPr lang="en-US" sz="2400" dirty="0">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25000" lnSpcReduction="20000"/>
          </a:bodyPr>
          <a:lstStyle/>
          <a:p>
            <a:pPr>
              <a:lnSpc>
                <a:spcPct val="100000"/>
              </a:lnSpc>
              <a:spcBef>
                <a:spcPts val="1400"/>
              </a:spcBef>
            </a:pPr>
            <a:r>
              <a:rPr lang="en-US" sz="8000" dirty="0">
                <a:solidFill>
                  <a:schemeClr val="accent3">
                    <a:lumMod val="25000"/>
                  </a:schemeClr>
                </a:solidFill>
                <a:latin typeface="Abadi" panose="020B0604020104020204" pitchFamily="34" charset="0"/>
              </a:rPr>
              <a:t>This part of the project focused on three key tasks:</a:t>
            </a:r>
          </a:p>
          <a:p>
            <a:pPr lvl="1">
              <a:lnSpc>
                <a:spcPct val="100000"/>
              </a:lnSpc>
              <a:spcBef>
                <a:spcPts val="1400"/>
              </a:spcBef>
            </a:pPr>
            <a:r>
              <a:rPr lang="en-US" sz="8000" dirty="0">
                <a:solidFill>
                  <a:schemeClr val="accent3">
                    <a:lumMod val="25000"/>
                  </a:schemeClr>
                </a:solidFill>
                <a:latin typeface="Abadi" panose="020B0604020104020204" pitchFamily="34" charset="0"/>
              </a:rPr>
              <a:t>Plotting all launch sites on a map</a:t>
            </a:r>
          </a:p>
          <a:p>
            <a:pPr lvl="1">
              <a:lnSpc>
                <a:spcPct val="100000"/>
              </a:lnSpc>
              <a:spcBef>
                <a:spcPts val="1400"/>
              </a:spcBef>
            </a:pPr>
            <a:r>
              <a:rPr lang="en-US" sz="8000" dirty="0">
                <a:solidFill>
                  <a:schemeClr val="accent3">
                    <a:lumMod val="25000"/>
                  </a:schemeClr>
                </a:solidFill>
                <a:latin typeface="Abadi" panose="020B0604020104020204" pitchFamily="34" charset="0"/>
              </a:rPr>
              <a:t>Marking successful and failed launches at each sit</a:t>
            </a:r>
          </a:p>
          <a:p>
            <a:pPr lvl="1">
              <a:lnSpc>
                <a:spcPct val="100000"/>
              </a:lnSpc>
              <a:spcBef>
                <a:spcPts val="1400"/>
              </a:spcBef>
            </a:pPr>
            <a:r>
              <a:rPr lang="en-US" sz="8000" dirty="0">
                <a:solidFill>
                  <a:schemeClr val="accent3">
                    <a:lumMod val="25000"/>
                  </a:schemeClr>
                </a:solidFill>
                <a:latin typeface="Abadi" panose="020B0604020104020204" pitchFamily="34" charset="0"/>
              </a:rPr>
              <a:t>Calculating distances from launch sites to nearby points of interest</a:t>
            </a:r>
          </a:p>
          <a:p>
            <a:pPr>
              <a:lnSpc>
                <a:spcPct val="100000"/>
              </a:lnSpc>
              <a:spcBef>
                <a:spcPts val="1400"/>
              </a:spcBef>
            </a:pPr>
            <a:r>
              <a:rPr lang="en-US" sz="8000" dirty="0">
                <a:solidFill>
                  <a:schemeClr val="accent3">
                    <a:lumMod val="25000"/>
                  </a:schemeClr>
                </a:solidFill>
                <a:latin typeface="Abadi" panose="020B0604020104020204" pitchFamily="34" charset="0"/>
              </a:rPr>
              <a:t>The map was built using </a:t>
            </a:r>
            <a:r>
              <a:rPr lang="en-US" sz="8000" dirty="0" err="1">
                <a:solidFill>
                  <a:schemeClr val="accent3">
                    <a:lumMod val="25000"/>
                  </a:schemeClr>
                </a:solidFill>
                <a:latin typeface="Abadi" panose="020B0604020104020204" pitchFamily="34" charset="0"/>
              </a:rPr>
              <a:t>folium.Map</a:t>
            </a:r>
            <a:r>
              <a:rPr lang="en-US" sz="8000" dirty="0">
                <a:solidFill>
                  <a:schemeClr val="accent3">
                    <a:lumMod val="25000"/>
                  </a:schemeClr>
                </a:solidFill>
                <a:latin typeface="Abadi" panose="020B0604020104020204" pitchFamily="34" charset="0"/>
              </a:rPr>
              <a:t>() with defined coordinates and zoom level.</a:t>
            </a:r>
          </a:p>
          <a:p>
            <a:pPr>
              <a:lnSpc>
                <a:spcPct val="100000"/>
              </a:lnSpc>
              <a:spcBef>
                <a:spcPts val="1400"/>
              </a:spcBef>
            </a:pPr>
            <a:r>
              <a:rPr lang="en-US" sz="8000" dirty="0">
                <a:solidFill>
                  <a:schemeClr val="accent3">
                    <a:lumMod val="25000"/>
                  </a:schemeClr>
                </a:solidFill>
                <a:latin typeface="Abadi" panose="020B0604020104020204" pitchFamily="34" charset="0"/>
              </a:rPr>
              <a:t>We added elements like circles and popups for each launch site using .</a:t>
            </a:r>
            <a:r>
              <a:rPr lang="en-US" sz="8000" dirty="0" err="1">
                <a:solidFill>
                  <a:schemeClr val="accent3">
                    <a:lumMod val="25000"/>
                  </a:schemeClr>
                </a:solidFill>
                <a:latin typeface="Abadi" panose="020B0604020104020204" pitchFamily="34" charset="0"/>
              </a:rPr>
              <a:t>add_child</a:t>
            </a:r>
            <a:r>
              <a:rPr lang="en-US" sz="8000" dirty="0">
                <a:solidFill>
                  <a:schemeClr val="accent3">
                    <a:lumMod val="25000"/>
                  </a:schemeClr>
                </a:solidFill>
                <a:latin typeface="Abadi" panose="020B0604020104020204" pitchFamily="34" charset="0"/>
              </a:rPr>
              <a:t>().</a:t>
            </a:r>
          </a:p>
          <a:p>
            <a:pPr>
              <a:lnSpc>
                <a:spcPct val="100000"/>
              </a:lnSpc>
              <a:spcBef>
                <a:spcPts val="1400"/>
              </a:spcBef>
            </a:pPr>
            <a:r>
              <a:rPr lang="en-US" sz="8000" dirty="0">
                <a:solidFill>
                  <a:schemeClr val="accent3">
                    <a:lumMod val="25000"/>
                  </a:schemeClr>
                </a:solidFill>
                <a:latin typeface="Abadi" panose="020B0604020104020204" pitchFamily="34" charset="0"/>
              </a:rPr>
              <a:t>Marker Clusters were used to display launch outcomes (success/failure).</a:t>
            </a:r>
          </a:p>
          <a:p>
            <a:pPr>
              <a:lnSpc>
                <a:spcPct val="100000"/>
              </a:lnSpc>
              <a:spcBef>
                <a:spcPts val="1400"/>
              </a:spcBef>
            </a:pPr>
            <a:r>
              <a:rPr lang="en-US" sz="8000" dirty="0">
                <a:solidFill>
                  <a:schemeClr val="accent3">
                    <a:lumMod val="25000"/>
                  </a:schemeClr>
                </a:solidFill>
                <a:latin typeface="Abadi" panose="020B0604020104020204" pitchFamily="34" charset="0"/>
              </a:rPr>
              <a:t>Distance markers and connecting lines were added to show proximity to nearby features.</a:t>
            </a:r>
          </a:p>
          <a:p>
            <a:pPr>
              <a:lnSpc>
                <a:spcPct val="100000"/>
              </a:lnSpc>
              <a:spcBef>
                <a:spcPts val="1400"/>
              </a:spcBef>
            </a:pPr>
            <a:r>
              <a:rPr lang="en-US" sz="8000" dirty="0">
                <a:solidFill>
                  <a:schemeClr val="accent3">
                    <a:lumMod val="25000"/>
                  </a:schemeClr>
                </a:solidFill>
                <a:latin typeface="Abadi" panose="020B0604020104020204" pitchFamily="34" charset="0"/>
              </a:rPr>
              <a:t>GitHub URL of completed interactive map with Folium map: [Insert URL]</a:t>
            </a:r>
            <a:endParaRPr lang="en-US" sz="80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vert="horz" lIns="91440" tIns="45720" rIns="91440" bIns="45720" rtlCol="0" anchor="t">
            <a:noAutofit/>
          </a:bodyPr>
          <a:lstStyle/>
          <a:p>
            <a:r>
              <a:rPr lang="en-US" sz="2400" dirty="0">
                <a:latin typeface="Abadi" panose="020B0604020104020204" pitchFamily="34" charset="0"/>
              </a:rPr>
              <a:t>We developed a dashboard to visually present SpaceX launch data analytics.</a:t>
            </a:r>
          </a:p>
          <a:p>
            <a:r>
              <a:rPr lang="en-US" sz="2400" dirty="0">
                <a:latin typeface="Abadi" panose="020B0604020104020204" pitchFamily="34" charset="0"/>
              </a:rPr>
              <a:t>A dropdown menu allows selection of all launch sites or a specific site.</a:t>
            </a:r>
          </a:p>
          <a:p>
            <a:r>
              <a:rPr lang="en-US" sz="2400" dirty="0">
                <a:latin typeface="Abadi" panose="020B0604020104020204" pitchFamily="34" charset="0"/>
              </a:rPr>
              <a:t>Based on the selection, a pie chart displays the success rate for all or selected sites.</a:t>
            </a:r>
          </a:p>
          <a:p>
            <a:r>
              <a:rPr lang="en-US" sz="2400" dirty="0">
                <a:latin typeface="Abadi" panose="020B0604020104020204" pitchFamily="34" charset="0"/>
              </a:rPr>
              <a:t>A range slider lets users filter by Payload Mass.</a:t>
            </a:r>
          </a:p>
          <a:p>
            <a:r>
              <a:rPr lang="en-US" sz="2400" dirty="0">
                <a:latin typeface="Abadi" panose="020B0604020104020204" pitchFamily="34" charset="0"/>
              </a:rPr>
              <a:t>Using the selected site(s) and payload range, a scatter plot shows Payload Mass vs. Class across Booster Versions.</a:t>
            </a:r>
          </a:p>
          <a:p>
            <a:r>
              <a:rPr lang="en-US" sz="2400" dirty="0">
                <a:latin typeface="Abadi" panose="020B0604020104020204" pitchFamily="34" charset="0"/>
              </a:rPr>
              <a:t>The dashboard layout includes a heading followed by four components: Dropdown, Pie Chart, Range Slider, and Scatter Plot.</a:t>
            </a:r>
          </a:p>
          <a:p>
            <a:r>
              <a:rPr lang="en-US" sz="2400" dirty="0">
                <a:latin typeface="Abadi" panose="020B0604020104020204" pitchFamily="34" charset="0"/>
              </a:rPr>
              <a:t>GitHub URL for the completed dashboard: URL</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85163" y="1674235"/>
            <a:ext cx="10300448" cy="4351338"/>
          </a:xfrm>
          <a:prstGeom prst="rect">
            <a:avLst/>
          </a:prstGeom>
        </p:spPr>
        <p:txBody>
          <a:bodyPr>
            <a:no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We built four classification models to predict Falcon 9 landing outcomes as Success (1) or Failure (0) using various features:</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 (SVM)</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a:t>
            </a:r>
          </a:p>
          <a:p>
            <a:pPr lvl="1">
              <a:lnSpc>
                <a:spcPct val="100000"/>
              </a:lnSpc>
              <a:spcBef>
                <a:spcPts val="1400"/>
              </a:spcBef>
            </a:pPr>
            <a:r>
              <a:rPr lang="en-US" sz="1800" dirty="0">
                <a:solidFill>
                  <a:schemeClr val="accent3">
                    <a:lumMod val="25000"/>
                  </a:schemeClr>
                </a:solidFill>
                <a:latin typeface="Abadi" panose="020B0604020104020204" pitchFamily="34" charset="0"/>
              </a:rPr>
              <a:t>K-Nearest Neighbors (KNN)</a:t>
            </a:r>
          </a:p>
          <a:p>
            <a:pPr>
              <a:lnSpc>
                <a:spcPct val="100000"/>
              </a:lnSpc>
              <a:spcBef>
                <a:spcPts val="1400"/>
              </a:spcBef>
            </a:pPr>
            <a:r>
              <a:rPr lang="en-US" sz="1800" dirty="0">
                <a:solidFill>
                  <a:schemeClr val="accent3">
                    <a:lumMod val="25000"/>
                  </a:schemeClr>
                </a:solidFill>
                <a:latin typeface="Abadi" panose="020B0604020104020204" pitchFamily="34" charset="0"/>
              </a:rPr>
              <a:t>The data was first scaled using </a:t>
            </a:r>
            <a:r>
              <a:rPr lang="en-US" sz="1800" dirty="0" err="1">
                <a:solidFill>
                  <a:schemeClr val="accent3">
                    <a:lumMod val="25000"/>
                  </a:schemeClr>
                </a:solidFill>
                <a:latin typeface="Abadi" panose="020B0604020104020204" pitchFamily="34" charset="0"/>
              </a:rPr>
              <a:t>StandardScaler</a:t>
            </a:r>
            <a:r>
              <a:rPr lang="en-US" sz="1800" dirty="0">
                <a:solidFill>
                  <a:schemeClr val="accent3">
                    <a:lumMod val="25000"/>
                  </a:schemeClr>
                </a:solidFill>
                <a:latin typeface="Abadi" panose="020B0604020104020204" pitchFamily="34" charset="0"/>
              </a:rPr>
              <a:t>, then split into training and testing sets (80/20).</a:t>
            </a:r>
          </a:p>
          <a:p>
            <a:pPr>
              <a:lnSpc>
                <a:spcPct val="100000"/>
              </a:lnSpc>
              <a:spcBef>
                <a:spcPts val="1400"/>
              </a:spcBef>
            </a:pP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was used to tune hyperparameters for each model.</a:t>
            </a:r>
          </a:p>
          <a:p>
            <a:pPr>
              <a:lnSpc>
                <a:spcPct val="100000"/>
              </a:lnSpc>
              <a:spcBef>
                <a:spcPts val="1400"/>
              </a:spcBef>
            </a:pPr>
            <a:r>
              <a:rPr lang="en-US" sz="1800" dirty="0">
                <a:solidFill>
                  <a:schemeClr val="accent3">
                    <a:lumMod val="25000"/>
                  </a:schemeClr>
                </a:solidFill>
                <a:latin typeface="Abadi" panose="020B0604020104020204" pitchFamily="34" charset="0"/>
              </a:rPr>
              <a:t>Finally, we compared model performance using the confusion matrix and accuracy score on the test set.</a:t>
            </a:r>
          </a:p>
          <a:p>
            <a:pPr>
              <a:lnSpc>
                <a:spcPct val="100000"/>
              </a:lnSpc>
              <a:spcBef>
                <a:spcPts val="1400"/>
              </a:spcBef>
            </a:pPr>
            <a:r>
              <a:rPr lang="en-US" sz="1800" dirty="0">
                <a:solidFill>
                  <a:schemeClr val="accent3">
                    <a:lumMod val="25000"/>
                  </a:schemeClr>
                </a:solidFill>
                <a:latin typeface="Abadi" panose="020B0604020104020204" pitchFamily="34" charset="0"/>
              </a:rPr>
              <a:t>GitHub URL for the completed machine learning analysis: URL</a:t>
            </a:r>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1621663"/>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8000" dirty="0">
                <a:solidFill>
                  <a:schemeClr val="accent3">
                    <a:lumMod val="25000"/>
                  </a:schemeClr>
                </a:solidFill>
                <a:latin typeface="Abadi" panose="020B0604020104020204" pitchFamily="34" charset="0"/>
              </a:rPr>
              <a:t>Exploratory Data Analysis (EDA) Results:</a:t>
            </a:r>
          </a:p>
          <a:p>
            <a:pPr>
              <a:lnSpc>
                <a:spcPct val="100000"/>
              </a:lnSpc>
              <a:spcBef>
                <a:spcPts val="1400"/>
              </a:spcBef>
            </a:pPr>
            <a:r>
              <a:rPr lang="en-US" sz="8000" dirty="0">
                <a:solidFill>
                  <a:schemeClr val="accent3">
                    <a:lumMod val="25000"/>
                  </a:schemeClr>
                </a:solidFill>
                <a:latin typeface="Abadi" panose="020B0604020104020204" pitchFamily="34" charset="0"/>
              </a:rPr>
              <a:t>The first successful landing occurred on 2015-12-22.</a:t>
            </a:r>
          </a:p>
          <a:p>
            <a:pPr marL="0" indent="0">
              <a:lnSpc>
                <a:spcPct val="100000"/>
              </a:lnSpc>
              <a:spcBef>
                <a:spcPts val="1400"/>
              </a:spcBef>
              <a:buNone/>
            </a:pPr>
            <a:endParaRPr lang="en-US" sz="8000" dirty="0">
              <a:solidFill>
                <a:schemeClr val="accent3">
                  <a:lumMod val="25000"/>
                </a:schemeClr>
              </a:solidFill>
              <a:latin typeface="Abadi" panose="020B0604020104020204" pitchFamily="34" charset="0"/>
            </a:endParaRPr>
          </a:p>
          <a:p>
            <a:pPr>
              <a:lnSpc>
                <a:spcPct val="100000"/>
              </a:lnSpc>
              <a:spcBef>
                <a:spcPts val="1400"/>
              </a:spcBef>
            </a:pPr>
            <a:r>
              <a:rPr lang="en-US" sz="8000" dirty="0">
                <a:solidFill>
                  <a:schemeClr val="accent3">
                    <a:lumMod val="25000"/>
                  </a:schemeClr>
                </a:solidFill>
                <a:latin typeface="Abadi" panose="020B0604020104020204" pitchFamily="34" charset="0"/>
              </a:rPr>
              <a:t>Boosters that successfully landed on a drone ship with payloads between 4000–6000 kg include:</a:t>
            </a:r>
          </a:p>
          <a:p>
            <a:pPr>
              <a:lnSpc>
                <a:spcPct val="100000"/>
              </a:lnSpc>
              <a:spcBef>
                <a:spcPts val="1400"/>
              </a:spcBef>
            </a:pPr>
            <a:r>
              <a:rPr lang="en-US" sz="8000" dirty="0">
                <a:solidFill>
                  <a:schemeClr val="accent3">
                    <a:lumMod val="25000"/>
                  </a:schemeClr>
                </a:solidFill>
                <a:latin typeface="Abadi" panose="020B0604020104020204" pitchFamily="34" charset="0"/>
              </a:rPr>
              <a:t>F9 FT B1022, B1026, B1021.2, and B1031.2.</a:t>
            </a:r>
          </a:p>
          <a:p>
            <a:pPr>
              <a:lnSpc>
                <a:spcPct val="100000"/>
              </a:lnSpc>
              <a:spcBef>
                <a:spcPts val="1400"/>
              </a:spcBef>
            </a:pPr>
            <a:endParaRPr lang="en-US" sz="8000" dirty="0">
              <a:solidFill>
                <a:schemeClr val="accent3">
                  <a:lumMod val="25000"/>
                </a:schemeClr>
              </a:solidFill>
              <a:latin typeface="Abadi" panose="020B0604020104020204" pitchFamily="34" charset="0"/>
            </a:endParaRPr>
          </a:p>
          <a:p>
            <a:pPr>
              <a:lnSpc>
                <a:spcPct val="100000"/>
              </a:lnSpc>
              <a:spcBef>
                <a:spcPts val="1400"/>
              </a:spcBef>
            </a:pPr>
            <a:r>
              <a:rPr lang="en-US" sz="8000" dirty="0">
                <a:solidFill>
                  <a:schemeClr val="accent3">
                    <a:lumMod val="25000"/>
                  </a:schemeClr>
                </a:solidFill>
                <a:latin typeface="Abadi" panose="020B0604020104020204" pitchFamily="34" charset="0"/>
              </a:rPr>
              <a:t>The F9 B5 booster series carried the maximum payload mass overall.</a:t>
            </a:r>
          </a:p>
          <a:p>
            <a:pPr>
              <a:lnSpc>
                <a:spcPct val="100000"/>
              </a:lnSpc>
              <a:spcBef>
                <a:spcPts val="1400"/>
              </a:spcBef>
            </a:pPr>
            <a:endParaRPr lang="en-US" sz="8000" dirty="0">
              <a:solidFill>
                <a:schemeClr val="accent3">
                  <a:lumMod val="25000"/>
                </a:schemeClr>
              </a:solidFill>
              <a:latin typeface="Abadi" panose="020B0604020104020204" pitchFamily="34" charset="0"/>
            </a:endParaRPr>
          </a:p>
          <a:p>
            <a:pPr>
              <a:lnSpc>
                <a:spcPct val="100000"/>
              </a:lnSpc>
              <a:spcBef>
                <a:spcPts val="1400"/>
              </a:spcBef>
            </a:pPr>
            <a:r>
              <a:rPr lang="en-US" sz="8000" dirty="0">
                <a:solidFill>
                  <a:schemeClr val="accent3">
                    <a:lumMod val="25000"/>
                  </a:schemeClr>
                </a:solidFill>
                <a:latin typeface="Abadi" panose="020B0604020104020204" pitchFamily="34" charset="0"/>
              </a:rPr>
              <a:t>The average payload mass for the F9 v1.1 booster is approximately 2535 kg.</a:t>
            </a:r>
          </a:p>
          <a:p>
            <a:pPr marL="0" indent="0">
              <a:lnSpc>
                <a:spcPct val="100000"/>
              </a:lnSpc>
              <a:spcBef>
                <a:spcPts val="1400"/>
              </a:spcBef>
              <a:buNone/>
            </a:pPr>
            <a:endParaRPr lang="en-US" sz="7200" dirty="0">
              <a:solidFill>
                <a:schemeClr val="accent3">
                  <a:lumMod val="25000"/>
                </a:schemeClr>
              </a:solidFill>
              <a:latin typeface="IBM Plex Mono" panose="020B0509050203000203" pitchFamily="49"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D2FCD7F2-DDDA-691D-BEB2-6878A8E0D44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10446A5-5F11-64F1-D7E7-69DAEACF8EA6}"/>
              </a:ext>
            </a:extLst>
          </p:cNvPr>
          <p:cNvSpPr txBox="1">
            <a:spLocks/>
          </p:cNvSpPr>
          <p:nvPr/>
        </p:nvSpPr>
        <p:spPr>
          <a:xfrm>
            <a:off x="841125" y="1807337"/>
            <a:ext cx="10444486" cy="1621663"/>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9600" dirty="0">
                <a:solidFill>
                  <a:schemeClr val="accent3">
                    <a:lumMod val="25000"/>
                  </a:schemeClr>
                </a:solidFill>
                <a:latin typeface="Abadi" panose="020B0604020104020204" pitchFamily="34" charset="0"/>
              </a:rPr>
              <a:t>Predictive Analysis Results:</a:t>
            </a:r>
          </a:p>
          <a:p>
            <a:pPr>
              <a:lnSpc>
                <a:spcPct val="100000"/>
              </a:lnSpc>
              <a:spcBef>
                <a:spcPts val="1400"/>
              </a:spcBef>
            </a:pPr>
            <a:r>
              <a:rPr lang="en-US" sz="9600" dirty="0">
                <a:solidFill>
                  <a:schemeClr val="accent3">
                    <a:lumMod val="25000"/>
                  </a:schemeClr>
                </a:solidFill>
                <a:latin typeface="Abadi" panose="020B0604020104020204" pitchFamily="34" charset="0"/>
              </a:rPr>
              <a:t>All models achieved a test accuracy of 83.33%, with similar recall, precision, and true positive rate.</a:t>
            </a:r>
          </a:p>
          <a:p>
            <a:pPr>
              <a:lnSpc>
                <a:spcPct val="100000"/>
              </a:lnSpc>
              <a:spcBef>
                <a:spcPts val="1400"/>
              </a:spcBef>
            </a:pPr>
            <a:endParaRPr lang="en-US" sz="9600" dirty="0">
              <a:solidFill>
                <a:schemeClr val="accent3">
                  <a:lumMod val="25000"/>
                </a:schemeClr>
              </a:solidFill>
              <a:latin typeface="Abadi" panose="020B0604020104020204" pitchFamily="34" charset="0"/>
            </a:endParaRPr>
          </a:p>
          <a:p>
            <a:pPr>
              <a:lnSpc>
                <a:spcPct val="100000"/>
              </a:lnSpc>
              <a:spcBef>
                <a:spcPts val="1400"/>
              </a:spcBef>
            </a:pPr>
            <a:r>
              <a:rPr lang="en-US" sz="9600" dirty="0">
                <a:solidFill>
                  <a:schemeClr val="accent3">
                    <a:lumMod val="25000"/>
                  </a:schemeClr>
                </a:solidFill>
                <a:latin typeface="Abadi" panose="020B0604020104020204" pitchFamily="34" charset="0"/>
              </a:rPr>
              <a:t>The Decision Tree Classifier showed the highest training accuracy (88.75%), possibly due to overfitting, while others averaged around 85%.</a:t>
            </a:r>
          </a:p>
          <a:p>
            <a:pPr>
              <a:lnSpc>
                <a:spcPct val="100000"/>
              </a:lnSpc>
              <a:spcBef>
                <a:spcPts val="1400"/>
              </a:spcBef>
            </a:pPr>
            <a:endParaRPr lang="en-US" sz="9600" dirty="0">
              <a:solidFill>
                <a:schemeClr val="accent3">
                  <a:lumMod val="25000"/>
                </a:schemeClr>
              </a:solidFill>
              <a:latin typeface="Abadi" panose="020B0604020104020204" pitchFamily="34" charset="0"/>
            </a:endParaRPr>
          </a:p>
          <a:p>
            <a:pPr>
              <a:lnSpc>
                <a:spcPct val="100000"/>
              </a:lnSpc>
              <a:spcBef>
                <a:spcPts val="1400"/>
              </a:spcBef>
            </a:pPr>
            <a:r>
              <a:rPr lang="en-US" sz="9600" dirty="0">
                <a:solidFill>
                  <a:schemeClr val="accent3">
                    <a:lumMod val="25000"/>
                  </a:schemeClr>
                </a:solidFill>
                <a:latin typeface="Abadi" panose="020B0604020104020204" pitchFamily="34" charset="0"/>
              </a:rPr>
              <a:t>Since the train-test accuracy gap is small, the Decision Tree may still be the most suitable model for classification</a:t>
            </a:r>
            <a:r>
              <a:rPr lang="en-US" sz="7200" dirty="0">
                <a:solidFill>
                  <a:schemeClr val="accent3">
                    <a:lumMod val="25000"/>
                  </a:schemeClr>
                </a:solidFill>
                <a:latin typeface="IBM Plex Mono" panose="020B0509050203000203" pitchFamily="49" charset="0"/>
              </a:rPr>
              <a:t>.</a:t>
            </a:r>
            <a:endParaRPr lang="en-US" sz="7200" dirty="0">
              <a:latin typeface="IBM Plex Mono" panose="020B0509050203000203" pitchFamily="49" charset="0"/>
            </a:endParaRPr>
          </a:p>
          <a:p>
            <a:pPr marL="0" indent="0">
              <a:lnSpc>
                <a:spcPct val="100000"/>
              </a:lnSpc>
              <a:spcBef>
                <a:spcPts val="1400"/>
              </a:spcBef>
              <a:buNone/>
            </a:pPr>
            <a:endParaRPr lang="en-US" sz="7200" dirty="0">
              <a:solidFill>
                <a:schemeClr val="accent3">
                  <a:lumMod val="25000"/>
                </a:schemeClr>
              </a:solidFill>
              <a:latin typeface="IBM Plex Mono" panose="020B0509050203000203" pitchFamily="49" charset="0"/>
            </a:endParaRPr>
          </a:p>
        </p:txBody>
      </p:sp>
      <p:sp>
        <p:nvSpPr>
          <p:cNvPr id="4" name="Slide Number Placeholder 3">
            <a:extLst>
              <a:ext uri="{FF2B5EF4-FFF2-40B4-BE49-F238E27FC236}">
                <a16:creationId xmlns:a16="http://schemas.microsoft.com/office/drawing/2014/main" id="{EA0505DC-D561-C15B-4548-1DD0E6C9E6E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A3AEF8C-4623-8491-42B3-0EF851D9D9E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525600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EC0FA3D-88C7-B6C1-6B1B-DA84D33C0ED8}"/>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213A2E1-02FD-DAC5-376F-ACB1A85CD42B}"/>
              </a:ext>
            </a:extLst>
          </p:cNvPr>
          <p:cNvSpPr txBox="1">
            <a:spLocks/>
          </p:cNvSpPr>
          <p:nvPr/>
        </p:nvSpPr>
        <p:spPr>
          <a:xfrm>
            <a:off x="841125" y="1807338"/>
            <a:ext cx="4448051" cy="7207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dirty="0">
                <a:solidFill>
                  <a:schemeClr val="accent3">
                    <a:lumMod val="25000"/>
                  </a:schemeClr>
                </a:solidFill>
                <a:latin typeface="Abadi" panose="020B0604020104020204" pitchFamily="34" charset="0"/>
              </a:rPr>
              <a:t>•</a:t>
            </a:r>
            <a:r>
              <a:rPr lang="en-US" b="1" dirty="0">
                <a:solidFill>
                  <a:schemeClr val="accent3">
                    <a:lumMod val="25000"/>
                  </a:schemeClr>
                </a:solidFill>
                <a:latin typeface="Abadi" panose="020B0604020104020204" pitchFamily="34" charset="0"/>
              </a:rPr>
              <a:t>Interactive analytics demo :</a:t>
            </a:r>
          </a:p>
        </p:txBody>
      </p:sp>
      <p:sp>
        <p:nvSpPr>
          <p:cNvPr id="4" name="Slide Number Placeholder 3">
            <a:extLst>
              <a:ext uri="{FF2B5EF4-FFF2-40B4-BE49-F238E27FC236}">
                <a16:creationId xmlns:a16="http://schemas.microsoft.com/office/drawing/2014/main" id="{6D361028-AD97-959E-D9E0-59C8261CD2CF}"/>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15529125-19ED-9B0D-4D7E-72653EA6983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agen 2">
            <a:extLst>
              <a:ext uri="{FF2B5EF4-FFF2-40B4-BE49-F238E27FC236}">
                <a16:creationId xmlns:a16="http://schemas.microsoft.com/office/drawing/2014/main" id="{B3082F65-9342-DF80-791F-CD1D2E7EAE7D}"/>
              </a:ext>
            </a:extLst>
          </p:cNvPr>
          <p:cNvPicPr>
            <a:picLocks noChangeAspect="1"/>
          </p:cNvPicPr>
          <p:nvPr/>
        </p:nvPicPr>
        <p:blipFill>
          <a:blip r:embed="rId4"/>
          <a:stretch>
            <a:fillRect/>
          </a:stretch>
        </p:blipFill>
        <p:spPr>
          <a:xfrm>
            <a:off x="2904565" y="2528049"/>
            <a:ext cx="6795247" cy="3497524"/>
          </a:xfrm>
          <a:prstGeom prst="rect">
            <a:avLst/>
          </a:prstGeom>
        </p:spPr>
      </p:pic>
    </p:spTree>
    <p:extLst>
      <p:ext uri="{BB962C8B-B14F-4D97-AF65-F5344CB8AC3E}">
        <p14:creationId xmlns:p14="http://schemas.microsoft.com/office/powerpoint/2010/main" val="2602977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420638" cy="1887071"/>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each launch site, a higher Flight Number generally indicates a greater chance of a successful landing.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VAFB SLC 4E shows a high success rate even with fewer launches compared to other sites.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Imagen 6">
            <a:extLst>
              <a:ext uri="{FF2B5EF4-FFF2-40B4-BE49-F238E27FC236}">
                <a16:creationId xmlns:a16="http://schemas.microsoft.com/office/drawing/2014/main" id="{A1B6CA35-E07B-1F84-C490-62E5B5C4AFCD}"/>
              </a:ext>
            </a:extLst>
          </p:cNvPr>
          <p:cNvPicPr>
            <a:picLocks noChangeAspect="1"/>
          </p:cNvPicPr>
          <p:nvPr/>
        </p:nvPicPr>
        <p:blipFill>
          <a:blip r:embed="rId3"/>
          <a:stretch>
            <a:fillRect/>
          </a:stretch>
        </p:blipFill>
        <p:spPr>
          <a:xfrm>
            <a:off x="1018721" y="4138502"/>
            <a:ext cx="10018179" cy="188707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9276" y="1633878"/>
            <a:ext cx="10457069" cy="1838855"/>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CCAFS SLC 40, a higher Payload Mass tends to increase the chances of a successful landing.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However, at VAFB SLC 4E and KSC LC 39A, there is no clear correlation between Payload Mass and landing outcome.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A7683C93-5D44-4C8C-EB53-3EF30F8A6474}"/>
              </a:ext>
            </a:extLst>
          </p:cNvPr>
          <p:cNvPicPr>
            <a:picLocks noChangeAspect="1"/>
          </p:cNvPicPr>
          <p:nvPr/>
        </p:nvPicPr>
        <p:blipFill>
          <a:blip r:embed="rId3"/>
          <a:stretch>
            <a:fillRect/>
          </a:stretch>
        </p:blipFill>
        <p:spPr>
          <a:xfrm>
            <a:off x="877587" y="4018912"/>
            <a:ext cx="10209383" cy="18388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02028"/>
            <a:ext cx="10515600" cy="1647204"/>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Flights to ESL1, GEO, HEO, and SSO orbits have shown a 100% success rate in Falcon 9 first-stage landings, whereas flights to SO orbit have had no successful landings.</a:t>
            </a:r>
          </a:p>
          <a:p>
            <a:pPr>
              <a:lnSpc>
                <a:spcPct val="100000"/>
              </a:lnSpc>
              <a:spcBef>
                <a:spcPts val="1400"/>
              </a:spcBef>
            </a:pPr>
            <a:r>
              <a:rPr lang="en-US" sz="2000" dirty="0">
                <a:solidFill>
                  <a:schemeClr val="accent3">
                    <a:lumMod val="25000"/>
                  </a:schemeClr>
                </a:solidFill>
                <a:latin typeface="Abadi" panose="020B0604020104020204" pitchFamily="34" charset="0"/>
              </a:rPr>
              <a:t>Other orbits show a landing success rate of 50% or higher.</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F86B21D4-073A-5913-7DD8-B346B3F3B891}"/>
              </a:ext>
            </a:extLst>
          </p:cNvPr>
          <p:cNvPicPr>
            <a:picLocks noChangeAspect="1"/>
          </p:cNvPicPr>
          <p:nvPr/>
        </p:nvPicPr>
        <p:blipFill>
          <a:blip r:embed="rId3"/>
          <a:stretch>
            <a:fillRect/>
          </a:stretch>
        </p:blipFill>
        <p:spPr>
          <a:xfrm>
            <a:off x="2432963" y="3429000"/>
            <a:ext cx="7189695" cy="28903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019" y="1771095"/>
            <a:ext cx="10687961" cy="16954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Flights to LEO, VLEO, and MEO orbits show a correlation between the number of flights and successful first-stage landings of Falcon 9.</a:t>
            </a:r>
          </a:p>
          <a:p>
            <a:pPr>
              <a:lnSpc>
                <a:spcPct val="100000"/>
              </a:lnSpc>
              <a:spcBef>
                <a:spcPts val="1400"/>
              </a:spcBef>
            </a:pPr>
            <a:r>
              <a:rPr lang="en-US" sz="2200" dirty="0">
                <a:solidFill>
                  <a:schemeClr val="accent3">
                    <a:lumMod val="25000"/>
                  </a:schemeClr>
                </a:solidFill>
                <a:latin typeface="Abadi" panose="020B0604020104020204" pitchFamily="34" charset="0"/>
              </a:rPr>
              <a:t>In contrast, flights to other orbits show little to no correlation between flight count and landing success.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Imagen 6">
            <a:extLst>
              <a:ext uri="{FF2B5EF4-FFF2-40B4-BE49-F238E27FC236}">
                <a16:creationId xmlns:a16="http://schemas.microsoft.com/office/drawing/2014/main" id="{5C30E58F-A818-F875-C082-7B2D757034F1}"/>
              </a:ext>
            </a:extLst>
          </p:cNvPr>
          <p:cNvPicPr>
            <a:picLocks noChangeAspect="1"/>
          </p:cNvPicPr>
          <p:nvPr/>
        </p:nvPicPr>
        <p:blipFill>
          <a:blip r:embed="rId3"/>
          <a:stretch>
            <a:fillRect/>
          </a:stretch>
        </p:blipFill>
        <p:spPr>
          <a:xfrm>
            <a:off x="1428917" y="3466515"/>
            <a:ext cx="9197787" cy="285283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1743596"/>
            <a:ext cx="10515600" cy="172570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Flights to LEO, ISS, and PO orbits show that higher Payload Mass is associated with increased success in first-stage landings.</a:t>
            </a:r>
          </a:p>
          <a:p>
            <a:pPr>
              <a:lnSpc>
                <a:spcPct val="100000"/>
              </a:lnSpc>
              <a:spcBef>
                <a:spcPts val="1400"/>
              </a:spcBef>
            </a:pPr>
            <a:r>
              <a:rPr lang="en-US" sz="2200" dirty="0">
                <a:solidFill>
                  <a:schemeClr val="accent3">
                    <a:lumMod val="25000"/>
                  </a:schemeClr>
                </a:solidFill>
                <a:latin typeface="Abadi" panose="020B0604020104020204" pitchFamily="34" charset="0"/>
              </a:rPr>
              <a:t>Flights to other orbits do not display a clear relationship between Payload Mass and landing success.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827702C0-6284-BD39-EB9C-60FC3C5F6596}"/>
              </a:ext>
            </a:extLst>
          </p:cNvPr>
          <p:cNvPicPr>
            <a:picLocks noChangeAspect="1"/>
          </p:cNvPicPr>
          <p:nvPr/>
        </p:nvPicPr>
        <p:blipFill>
          <a:blip r:embed="rId3"/>
          <a:stretch>
            <a:fillRect/>
          </a:stretch>
        </p:blipFill>
        <p:spPr>
          <a:xfrm>
            <a:off x="1748118" y="3429000"/>
            <a:ext cx="8695764" cy="259657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1797990"/>
            <a:ext cx="10515600" cy="164163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graph indicates a steady rise in success rate starting from 2013.</a:t>
            </a:r>
          </a:p>
          <a:p>
            <a:pPr>
              <a:lnSpc>
                <a:spcPct val="100000"/>
              </a:lnSpc>
              <a:spcBef>
                <a:spcPts val="1400"/>
              </a:spcBef>
            </a:pPr>
            <a:r>
              <a:rPr lang="en-US" sz="2200" dirty="0">
                <a:solidFill>
                  <a:schemeClr val="accent3">
                    <a:lumMod val="25000"/>
                  </a:schemeClr>
                </a:solidFill>
                <a:latin typeface="Abadi" panose="020B0604020104020204" pitchFamily="34" charset="0"/>
              </a:rPr>
              <a:t>There is a slight dip in success rate between 2017 and 2018.</a:t>
            </a:r>
          </a:p>
          <a:p>
            <a:pPr>
              <a:lnSpc>
                <a:spcPct val="100000"/>
              </a:lnSpc>
              <a:spcBef>
                <a:spcPts val="1400"/>
              </a:spcBef>
            </a:pPr>
            <a:r>
              <a:rPr lang="en-US" sz="2200" dirty="0">
                <a:solidFill>
                  <a:schemeClr val="accent3">
                    <a:lumMod val="25000"/>
                  </a:schemeClr>
                </a:solidFill>
                <a:latin typeface="Abadi" panose="020B0604020104020204" pitchFamily="34" charset="0"/>
              </a:rPr>
              <a:t>After 2018, the success rate increases again, continuing up to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 name="Imagen 6">
            <a:extLst>
              <a:ext uri="{FF2B5EF4-FFF2-40B4-BE49-F238E27FC236}">
                <a16:creationId xmlns:a16="http://schemas.microsoft.com/office/drawing/2014/main" id="{CE29A580-F2DD-A648-C9FF-03D0E447B8AE}"/>
              </a:ext>
            </a:extLst>
          </p:cNvPr>
          <p:cNvPicPr>
            <a:picLocks noChangeAspect="1"/>
          </p:cNvPicPr>
          <p:nvPr/>
        </p:nvPicPr>
        <p:blipFill>
          <a:blip r:embed="rId3"/>
          <a:stretch>
            <a:fillRect/>
          </a:stretch>
        </p:blipFill>
        <p:spPr>
          <a:xfrm>
            <a:off x="3442447" y="3673651"/>
            <a:ext cx="5272325" cy="264569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6033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We used Distinct method to find unique Launch Site names from a</a:t>
            </a:r>
          </a:p>
          <a:p>
            <a:pPr>
              <a:lnSpc>
                <a:spcPct val="100000"/>
              </a:lnSpc>
              <a:spcBef>
                <a:spcPts val="1400"/>
              </a:spcBef>
            </a:pPr>
            <a:r>
              <a:rPr lang="en-US" sz="2200" dirty="0">
                <a:solidFill>
                  <a:schemeClr val="accent3">
                    <a:lumMod val="25000"/>
                  </a:schemeClr>
                </a:solidFill>
                <a:latin typeface="Abadi" panose="020B0604020104020204" pitchFamily="34" charset="0"/>
              </a:rPr>
              <a:t>SPACEXTABLE table using SQL query as :</a:t>
            </a: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B3072918-E129-9F31-A4CC-CD17C3B4D7A7}"/>
              </a:ext>
            </a:extLst>
          </p:cNvPr>
          <p:cNvPicPr>
            <a:picLocks noChangeAspect="1"/>
          </p:cNvPicPr>
          <p:nvPr/>
        </p:nvPicPr>
        <p:blipFill>
          <a:blip r:embed="rId3"/>
          <a:stretch>
            <a:fillRect/>
          </a:stretch>
        </p:blipFill>
        <p:spPr>
          <a:xfrm>
            <a:off x="2859741" y="3585882"/>
            <a:ext cx="6472517" cy="243969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8857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Launch Sites with names begin “CCA” are queried using “like” clause on launch site column by passing value as “CCA%”.</a:t>
            </a:r>
          </a:p>
          <a:p>
            <a:pPr>
              <a:lnSpc>
                <a:spcPct val="100000"/>
              </a:lnSpc>
              <a:spcBef>
                <a:spcPts val="1400"/>
              </a:spcBef>
            </a:pPr>
            <a:r>
              <a:rPr lang="en-US" sz="2200" dirty="0">
                <a:solidFill>
                  <a:schemeClr val="accent3">
                    <a:lumMod val="25000"/>
                  </a:schemeClr>
                </a:solidFill>
                <a:latin typeface="Abadi" panose="020B0604020104020204" pitchFamily="34" charset="0"/>
              </a:rPr>
              <a:t>•Limit 5 clause is used to get only 5 records.</a:t>
            </a: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 from SPACEXTABLE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8AEF61B8-8BAE-E42E-90B9-688946689DAE}"/>
              </a:ext>
            </a:extLst>
          </p:cNvPr>
          <p:cNvPicPr>
            <a:picLocks noChangeAspect="1"/>
          </p:cNvPicPr>
          <p:nvPr/>
        </p:nvPicPr>
        <p:blipFill>
          <a:blip r:embed="rId3"/>
          <a:stretch>
            <a:fillRect/>
          </a:stretch>
        </p:blipFill>
        <p:spPr>
          <a:xfrm>
            <a:off x="2994212" y="4027069"/>
            <a:ext cx="6203576" cy="199850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2060590"/>
            <a:ext cx="10687961" cy="363768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solidFill>
                  <a:schemeClr val="tx1"/>
                </a:solidFill>
                <a:latin typeface="Abadi" panose="020B0604020104020204" pitchFamily="34" charset="0"/>
              </a:rPr>
              <a:t>In this capstone project, our objective is to develop a predictive model that can determine whether the </a:t>
            </a:r>
            <a:r>
              <a:rPr lang="en-US" sz="1800" b="1" dirty="0">
                <a:solidFill>
                  <a:schemeClr val="tx1"/>
                </a:solidFill>
                <a:latin typeface="Abadi" panose="020B0604020104020204" pitchFamily="34" charset="0"/>
              </a:rPr>
              <a:t>SpaceX Falcon 9 first stage</a:t>
            </a:r>
            <a:r>
              <a:rPr lang="en-US" sz="1800" dirty="0">
                <a:solidFill>
                  <a:schemeClr val="tx1"/>
                </a:solidFill>
                <a:latin typeface="Abadi" panose="020B0604020104020204" pitchFamily="34" charset="0"/>
              </a:rPr>
              <a:t> will successfully land or not, based on various factors related to the rocket's first stage.</a:t>
            </a:r>
          </a:p>
          <a:p>
            <a:pPr>
              <a:buFont typeface="Arial" panose="020B0604020202020204" pitchFamily="34" charset="0"/>
              <a:buChar char="•"/>
            </a:pPr>
            <a:r>
              <a:rPr lang="en-US" sz="1800" dirty="0">
                <a:solidFill>
                  <a:schemeClr val="tx1"/>
                </a:solidFill>
                <a:latin typeface="Abadi" panose="020B0604020104020204" pitchFamily="34" charset="0"/>
              </a:rPr>
              <a:t>We begin with </a:t>
            </a:r>
            <a:r>
              <a:rPr lang="en-US" sz="1800" b="1" dirty="0">
                <a:solidFill>
                  <a:schemeClr val="tx1"/>
                </a:solidFill>
                <a:latin typeface="Abadi" panose="020B0604020104020204" pitchFamily="34" charset="0"/>
              </a:rPr>
              <a:t>data collection, cleaning, and exploratory data analysis (EDA)</a:t>
            </a:r>
            <a:r>
              <a:rPr lang="en-US" sz="1800" dirty="0">
                <a:solidFill>
                  <a:schemeClr val="tx1"/>
                </a:solidFill>
                <a:latin typeface="Abadi" panose="020B0604020104020204" pitchFamily="34" charset="0"/>
              </a:rPr>
              <a:t> using </a:t>
            </a:r>
            <a:r>
              <a:rPr lang="en-US" sz="1800" b="1" dirty="0">
                <a:solidFill>
                  <a:schemeClr val="tx1"/>
                </a:solidFill>
                <a:latin typeface="Abadi" panose="020B0604020104020204" pitchFamily="34" charset="0"/>
              </a:rPr>
              <a:t>SQL queries</a:t>
            </a:r>
            <a:r>
              <a:rPr lang="en-US" sz="1800" dirty="0">
                <a:solidFill>
                  <a:schemeClr val="tx1"/>
                </a:solidFill>
                <a:latin typeface="Abadi" panose="020B0604020104020204" pitchFamily="34" charset="0"/>
              </a:rPr>
              <a:t> and </a:t>
            </a:r>
            <a:r>
              <a:rPr lang="en-US" sz="1800" b="1" dirty="0">
                <a:solidFill>
                  <a:schemeClr val="tx1"/>
                </a:solidFill>
                <a:latin typeface="Abadi" panose="020B0604020104020204" pitchFamily="34" charset="0"/>
              </a:rPr>
              <a:t>data visualizations</a:t>
            </a:r>
            <a:r>
              <a:rPr lang="en-US" sz="1800" dirty="0">
                <a:solidFill>
                  <a:schemeClr val="tx1"/>
                </a:solidFill>
                <a:latin typeface="Abadi" panose="020B0604020104020204" pitchFamily="34" charset="0"/>
              </a:rPr>
              <a:t>.</a:t>
            </a:r>
          </a:p>
          <a:p>
            <a:pPr>
              <a:buFont typeface="Arial" panose="020B0604020202020204" pitchFamily="34" charset="0"/>
              <a:buChar char="•"/>
            </a:pPr>
            <a:r>
              <a:rPr lang="en-US" sz="1800" dirty="0">
                <a:solidFill>
                  <a:schemeClr val="tx1"/>
                </a:solidFill>
                <a:latin typeface="Abadi" panose="020B0604020104020204" pitchFamily="34" charset="0"/>
              </a:rPr>
              <a:t>We also visualize the </a:t>
            </a:r>
            <a:r>
              <a:rPr lang="en-US" sz="1800" b="1" dirty="0">
                <a:solidFill>
                  <a:schemeClr val="tx1"/>
                </a:solidFill>
                <a:latin typeface="Abadi" panose="020B0604020104020204" pitchFamily="34" charset="0"/>
              </a:rPr>
              <a:t>launch sites on an interactive map using Folium</a:t>
            </a:r>
            <a:r>
              <a:rPr lang="en-US" sz="1800" dirty="0">
                <a:solidFill>
                  <a:schemeClr val="tx1"/>
                </a:solidFill>
                <a:latin typeface="Abadi" panose="020B0604020104020204" pitchFamily="34" charset="0"/>
              </a:rPr>
              <a:t>, and create an interactive </a:t>
            </a:r>
            <a:r>
              <a:rPr lang="en-US" sz="1800" b="1" dirty="0">
                <a:solidFill>
                  <a:schemeClr val="tx1"/>
                </a:solidFill>
                <a:latin typeface="Abadi" panose="020B0604020104020204" pitchFamily="34" charset="0"/>
              </a:rPr>
              <a:t>dashboard for data visualization</a:t>
            </a:r>
            <a:r>
              <a:rPr lang="en-US" sz="1800" dirty="0">
                <a:solidFill>
                  <a:schemeClr val="tx1"/>
                </a:solidFill>
                <a:latin typeface="Abadi" panose="020B0604020104020204" pitchFamily="34" charset="0"/>
              </a:rPr>
              <a:t> using </a:t>
            </a:r>
            <a:r>
              <a:rPr lang="en-US" sz="1800" b="1" dirty="0" err="1">
                <a:solidFill>
                  <a:schemeClr val="tx1"/>
                </a:solidFill>
                <a:latin typeface="Abadi" panose="020B0604020104020204" pitchFamily="34" charset="0"/>
              </a:rPr>
              <a:t>Plotly</a:t>
            </a:r>
            <a:r>
              <a:rPr lang="en-US" sz="1800" b="1" dirty="0">
                <a:solidFill>
                  <a:schemeClr val="tx1"/>
                </a:solidFill>
                <a:latin typeface="Abadi" panose="020B0604020104020204" pitchFamily="34" charset="0"/>
              </a:rPr>
              <a:t> and Dash</a:t>
            </a:r>
            <a:r>
              <a:rPr lang="en-US" sz="1800" dirty="0">
                <a:solidFill>
                  <a:schemeClr val="tx1"/>
                </a:solidFill>
                <a:latin typeface="Abadi" panose="020B0604020104020204" pitchFamily="34" charset="0"/>
              </a:rPr>
              <a:t>.</a:t>
            </a:r>
          </a:p>
          <a:p>
            <a:pPr>
              <a:buFont typeface="Arial" panose="020B0604020202020204" pitchFamily="34" charset="0"/>
              <a:buChar char="•"/>
            </a:pPr>
            <a:r>
              <a:rPr lang="en-US" sz="1800" dirty="0">
                <a:solidFill>
                  <a:schemeClr val="tx1"/>
                </a:solidFill>
                <a:latin typeface="Abadi" panose="020B0604020104020204" pitchFamily="34" charset="0"/>
              </a:rPr>
              <a:t>Through graphical analysis, we observe that </a:t>
            </a:r>
            <a:r>
              <a:rPr lang="en-US" sz="1800" b="1" dirty="0">
                <a:solidFill>
                  <a:schemeClr val="tx1"/>
                </a:solidFill>
                <a:latin typeface="Abadi" panose="020B0604020104020204" pitchFamily="34" charset="0"/>
              </a:rPr>
              <a:t>certain rocket features show strong relationships</a:t>
            </a:r>
            <a:r>
              <a:rPr lang="en-US" sz="1800" dirty="0">
                <a:solidFill>
                  <a:schemeClr val="tx1"/>
                </a:solidFill>
                <a:latin typeface="Abadi" panose="020B0604020104020204" pitchFamily="34" charset="0"/>
              </a:rPr>
              <a:t> with the success or failure of the landing.</a:t>
            </a:r>
          </a:p>
          <a:p>
            <a:pPr>
              <a:buFont typeface="Arial" panose="020B0604020202020204" pitchFamily="34" charset="0"/>
              <a:buChar char="•"/>
            </a:pPr>
            <a:r>
              <a:rPr lang="en-US" sz="1800" dirty="0">
                <a:solidFill>
                  <a:schemeClr val="tx1"/>
                </a:solidFill>
                <a:latin typeface="Abadi" panose="020B0604020104020204" pitchFamily="34" charset="0"/>
              </a:rPr>
              <a:t>Multiple </a:t>
            </a:r>
            <a:r>
              <a:rPr lang="en-US" sz="1800" b="1" dirty="0">
                <a:solidFill>
                  <a:schemeClr val="tx1"/>
                </a:solidFill>
                <a:latin typeface="Abadi" panose="020B0604020104020204" pitchFamily="34" charset="0"/>
              </a:rPr>
              <a:t>machine learning models</a:t>
            </a:r>
            <a:r>
              <a:rPr lang="en-US" sz="1800" dirty="0">
                <a:solidFill>
                  <a:schemeClr val="tx1"/>
                </a:solidFill>
                <a:latin typeface="Abadi" panose="020B0604020104020204" pitchFamily="34" charset="0"/>
              </a:rPr>
              <a:t> are developed and evaluated to identify the one that most accurately predicts the </a:t>
            </a:r>
            <a:r>
              <a:rPr lang="en-US" sz="1800" b="1" dirty="0">
                <a:solidFill>
                  <a:schemeClr val="tx1"/>
                </a:solidFill>
                <a:latin typeface="Abadi" panose="020B0604020104020204" pitchFamily="34" charset="0"/>
              </a:rPr>
              <a:t>landing outcome</a:t>
            </a:r>
            <a:r>
              <a:rPr lang="en-US" sz="1800" dirty="0">
                <a:solidFill>
                  <a:schemeClr val="tx1"/>
                </a:solidFill>
                <a:latin typeface="Abadi" panose="020B0604020104020204" pitchFamily="34" charset="0"/>
              </a:rPr>
              <a:t>—whether it's a success or failure.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2154704"/>
          </a:xfrm>
          <a:prstGeom prst="rect">
            <a:avLst/>
          </a:prstGeom>
        </p:spPr>
        <p:txBody>
          <a:bodyPr>
            <a:normAutofit/>
          </a:bodyPr>
          <a:lstStyle/>
          <a:p>
            <a:pPr>
              <a:lnSpc>
                <a:spcPct val="100000"/>
              </a:lnSpc>
              <a:spcBef>
                <a:spcPts val="1400"/>
              </a:spcBef>
            </a:pPr>
            <a:r>
              <a:rPr lang="en-US" sz="1900" dirty="0">
                <a:solidFill>
                  <a:schemeClr val="accent3">
                    <a:lumMod val="25000"/>
                  </a:schemeClr>
                </a:solidFill>
                <a:latin typeface="Abadi" panose="020B0604020104020204" pitchFamily="34" charset="0"/>
              </a:rPr>
              <a:t>The total payload mass for the customer "NASA (CRS)" was calculated using the SUM() function on the "</a:t>
            </a:r>
            <a:r>
              <a:rPr lang="en-US" sz="1900" dirty="0" err="1">
                <a:solidFill>
                  <a:schemeClr val="accent3">
                    <a:lumMod val="25000"/>
                  </a:schemeClr>
                </a:solidFill>
                <a:latin typeface="Abadi" panose="020B0604020104020204" pitchFamily="34" charset="0"/>
              </a:rPr>
              <a:t>Payload_Mass__kg</a:t>
            </a:r>
            <a:r>
              <a:rPr lang="en-US" sz="1900" dirty="0">
                <a:solidFill>
                  <a:schemeClr val="accent3">
                    <a:lumMod val="25000"/>
                  </a:schemeClr>
                </a:solidFill>
                <a:latin typeface="Abadi" panose="020B0604020104020204" pitchFamily="34" charset="0"/>
              </a:rPr>
              <a:t>_" column with a WHERE clause to filter by customer.</a:t>
            </a:r>
          </a:p>
          <a:p>
            <a:pPr>
              <a:lnSpc>
                <a:spcPct val="100000"/>
              </a:lnSpc>
              <a:spcBef>
                <a:spcPts val="1400"/>
              </a:spcBef>
            </a:pPr>
            <a:r>
              <a:rPr lang="en-US" sz="1900" dirty="0">
                <a:solidFill>
                  <a:schemeClr val="accent3">
                    <a:lumMod val="25000"/>
                  </a:schemeClr>
                </a:solidFill>
                <a:latin typeface="Abadi" panose="020B0604020104020204" pitchFamily="34" charset="0"/>
              </a:rPr>
              <a:t>The total payload mass for NASA (CRS) amounts </a:t>
            </a:r>
            <a:r>
              <a:rPr lang="en-US" sz="1800" dirty="0">
                <a:solidFill>
                  <a:schemeClr val="accent3">
                    <a:lumMod val="25000"/>
                  </a:schemeClr>
                </a:solidFill>
                <a:latin typeface="Abadi" panose="020B0604020104020204" pitchFamily="34" charset="0"/>
              </a:rPr>
              <a:t>to 45,596 kg.%</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SUM("PAYLOAD_MASS__KG_") as "Total Payload Mass by NASA (CRS) in kg" from</a:t>
            </a:r>
          </a:p>
          <a:p>
            <a:pPr>
              <a:lnSpc>
                <a:spcPct val="100000"/>
              </a:lnSpc>
              <a:spcBef>
                <a:spcPts val="1400"/>
              </a:spcBef>
            </a:pPr>
            <a:r>
              <a:rPr lang="en-US" sz="1800" dirty="0">
                <a:solidFill>
                  <a:schemeClr val="accent3">
                    <a:lumMod val="25000"/>
                  </a:schemeClr>
                </a:solidFill>
                <a:latin typeface="Abadi" panose="020B0604020104020204" pitchFamily="34" charset="0"/>
              </a:rPr>
              <a:t>SPACEXTABLE where "Customer" =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D5DA6F69-9F5B-CD47-7E47-9E93B0009DAD}"/>
              </a:ext>
            </a:extLst>
          </p:cNvPr>
          <p:cNvPicPr>
            <a:picLocks noChangeAspect="1"/>
          </p:cNvPicPr>
          <p:nvPr/>
        </p:nvPicPr>
        <p:blipFill>
          <a:blip r:embed="rId3"/>
          <a:stretch>
            <a:fillRect/>
          </a:stretch>
        </p:blipFill>
        <p:spPr>
          <a:xfrm>
            <a:off x="1864659" y="4105835"/>
            <a:ext cx="8122023" cy="172503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459504"/>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average payload mass for boosters starting with F9 v1.1 is 2535 kg.</a:t>
            </a:r>
          </a:p>
          <a:p>
            <a:pPr>
              <a:lnSpc>
                <a:spcPct val="100000"/>
              </a:lnSpc>
              <a:spcBef>
                <a:spcPts val="1400"/>
              </a:spcBef>
            </a:pPr>
            <a:r>
              <a:rPr lang="en-US" sz="1800" dirty="0">
                <a:solidFill>
                  <a:schemeClr val="accent3">
                    <a:lumMod val="25000"/>
                  </a:schemeClr>
                </a:solidFill>
                <a:latin typeface="Abadi" panose="020B0604020104020204" pitchFamily="34" charset="0"/>
              </a:rPr>
              <a:t>This was calculated using the AVG() function.</a:t>
            </a:r>
          </a:p>
          <a:p>
            <a:pPr>
              <a:lnSpc>
                <a:spcPct val="100000"/>
              </a:lnSpc>
              <a:spcBef>
                <a:spcPts val="1400"/>
              </a:spcBef>
            </a:pPr>
            <a:r>
              <a:rPr lang="en-US" sz="1800" dirty="0">
                <a:solidFill>
                  <a:schemeClr val="accent3">
                    <a:lumMod val="25000"/>
                  </a:schemeClr>
                </a:solidFill>
                <a:latin typeface="Abadi" panose="020B0604020104020204" pitchFamily="34" charset="0"/>
              </a:rPr>
              <a:t>A WHERE clause with a LIKE condition was used to filter booster versions that begin with "F9 v1.1".</a:t>
            </a:r>
          </a:p>
          <a:p>
            <a:pPr>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ROUND(AVG("PAYLOAD_MASS__KG_"),2) as "Avg Payload Mass carried by F9 v1.1</a:t>
            </a:r>
          </a:p>
          <a:p>
            <a:pPr>
              <a:lnSpc>
                <a:spcPct val="100000"/>
              </a:lnSpc>
              <a:spcBef>
                <a:spcPts val="1400"/>
              </a:spcBef>
            </a:pPr>
            <a:r>
              <a:rPr lang="en-US" sz="1800" dirty="0">
                <a:solidFill>
                  <a:schemeClr val="accent3">
                    <a:lumMod val="25000"/>
                  </a:schemeClr>
                </a:solidFill>
                <a:latin typeface="Abadi" panose="020B0604020104020204" pitchFamily="34" charset="0"/>
              </a:rPr>
              <a:t>Booster" from SPACEXTABLE where "Booster_Version" like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F30E63D6-FC0E-E4AE-2E51-9CDF0CC02197}"/>
              </a:ext>
            </a:extLst>
          </p:cNvPr>
          <p:cNvPicPr>
            <a:picLocks noChangeAspect="1"/>
          </p:cNvPicPr>
          <p:nvPr/>
        </p:nvPicPr>
        <p:blipFill>
          <a:blip r:embed="rId3"/>
          <a:stretch>
            <a:fillRect/>
          </a:stretch>
        </p:blipFill>
        <p:spPr>
          <a:xfrm>
            <a:off x="896470" y="4677930"/>
            <a:ext cx="9879105" cy="134764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2513293"/>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The first successful ground landing occurred on December 22, 2015.</a:t>
            </a:r>
          </a:p>
          <a:p>
            <a:pPr>
              <a:lnSpc>
                <a:spcPct val="100000"/>
              </a:lnSpc>
              <a:spcBef>
                <a:spcPts val="1400"/>
              </a:spcBef>
            </a:pPr>
            <a:r>
              <a:rPr lang="en-US" sz="1800" dirty="0">
                <a:solidFill>
                  <a:schemeClr val="accent3">
                    <a:lumMod val="25000"/>
                  </a:schemeClr>
                </a:solidFill>
                <a:latin typeface="Abadi"/>
              </a:rPr>
              <a:t>The MIN() function was used to identify the earliest landing date.</a:t>
            </a:r>
          </a:p>
          <a:p>
            <a:pPr>
              <a:lnSpc>
                <a:spcPct val="100000"/>
              </a:lnSpc>
              <a:spcBef>
                <a:spcPts val="1400"/>
              </a:spcBef>
            </a:pPr>
            <a:r>
              <a:rPr lang="en-US" sz="1800" dirty="0">
                <a:solidFill>
                  <a:schemeClr val="accent3">
                    <a:lumMod val="25000"/>
                  </a:schemeClr>
                </a:solidFill>
                <a:latin typeface="Abadi"/>
              </a:rPr>
              <a:t>A WHERE clause filtered the data to include only landings with the outcome "Success (ground pad)".</a:t>
            </a:r>
          </a:p>
          <a:p>
            <a:pPr>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MIN("DATE") as "Date of First successful landing on Ground pad." from</a:t>
            </a:r>
          </a:p>
          <a:p>
            <a:pPr>
              <a:lnSpc>
                <a:spcPct val="100000"/>
              </a:lnSpc>
              <a:spcBef>
                <a:spcPts val="1400"/>
              </a:spcBef>
            </a:pPr>
            <a:r>
              <a:rPr lang="en-US" sz="1800" dirty="0">
                <a:solidFill>
                  <a:schemeClr val="accent3">
                    <a:lumMod val="25000"/>
                  </a:schemeClr>
                </a:solidFill>
                <a:latin typeface="Abadi" panose="020B0604020104020204" pitchFamily="34" charset="0"/>
              </a:rPr>
              <a:t>SPACEXTABLE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Imagen 6">
            <a:extLst>
              <a:ext uri="{FF2B5EF4-FFF2-40B4-BE49-F238E27FC236}">
                <a16:creationId xmlns:a16="http://schemas.microsoft.com/office/drawing/2014/main" id="{41E1375D-B3A9-C62D-FAAD-9E19F43F5E86}"/>
              </a:ext>
            </a:extLst>
          </p:cNvPr>
          <p:cNvPicPr>
            <a:picLocks noChangeAspect="1"/>
          </p:cNvPicPr>
          <p:nvPr/>
        </p:nvPicPr>
        <p:blipFill>
          <a:blip r:embed="rId3"/>
          <a:stretch>
            <a:fillRect/>
          </a:stretch>
        </p:blipFill>
        <p:spPr>
          <a:xfrm>
            <a:off x="1183341" y="4338918"/>
            <a:ext cx="9036423" cy="168665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6684"/>
            <a:ext cx="10515600" cy="2925669"/>
          </a:xfrm>
          <a:prstGeom prst="rect">
            <a:avLst/>
          </a:prstGeom>
        </p:spPr>
        <p:txBody>
          <a:bodyPr lIns="91440" tIns="45720" rIns="91440" bIns="45720" anchor="t">
            <a:normAutofit lnSpcReduction="10000"/>
          </a:bodyPr>
          <a:lstStyle/>
          <a:p>
            <a:pPr>
              <a:lnSpc>
                <a:spcPct val="100000"/>
              </a:lnSpc>
              <a:spcBef>
                <a:spcPts val="1400"/>
              </a:spcBef>
            </a:pPr>
            <a:r>
              <a:rPr lang="en-US" sz="1800" dirty="0">
                <a:solidFill>
                  <a:schemeClr val="accent3">
                    <a:lumMod val="25000"/>
                  </a:schemeClr>
                </a:solidFill>
                <a:latin typeface="Abadi"/>
              </a:rPr>
              <a:t> Successful Drone Ship Landings with Payload between 4000 and 6000 are : F9 FT</a:t>
            </a:r>
          </a:p>
          <a:p>
            <a:pPr>
              <a:lnSpc>
                <a:spcPct val="100000"/>
              </a:lnSpc>
              <a:spcBef>
                <a:spcPts val="1400"/>
              </a:spcBef>
            </a:pPr>
            <a:r>
              <a:rPr lang="en-US" sz="1800" dirty="0">
                <a:solidFill>
                  <a:schemeClr val="accent3">
                    <a:lumMod val="25000"/>
                  </a:schemeClr>
                </a:solidFill>
                <a:latin typeface="Abadi"/>
              </a:rPr>
              <a:t>B1022 , F9 FT B1036 , F9 FT B1021.2 , F9 FT B1031.2 .</a:t>
            </a:r>
          </a:p>
          <a:p>
            <a:pPr>
              <a:lnSpc>
                <a:spcPct val="100000"/>
              </a:lnSpc>
              <a:spcBef>
                <a:spcPts val="1400"/>
              </a:spcBef>
            </a:pPr>
            <a:r>
              <a:rPr lang="en-US" sz="1800" dirty="0">
                <a:solidFill>
                  <a:schemeClr val="accent3">
                    <a:lumMod val="25000"/>
                  </a:schemeClr>
                </a:solidFill>
                <a:latin typeface="Abadi"/>
              </a:rPr>
              <a:t> WHERE clause is used with and clause to select the Landing Outcome as “Success</a:t>
            </a:r>
          </a:p>
          <a:p>
            <a:pPr>
              <a:lnSpc>
                <a:spcPct val="100000"/>
              </a:lnSpc>
              <a:spcBef>
                <a:spcPts val="1400"/>
              </a:spcBef>
            </a:pPr>
            <a:r>
              <a:rPr lang="en-US" sz="1800" dirty="0">
                <a:solidFill>
                  <a:schemeClr val="accent3">
                    <a:lumMod val="25000"/>
                  </a:schemeClr>
                </a:solidFill>
                <a:latin typeface="Abadi"/>
              </a:rPr>
              <a:t>(drone ship)” and Payload Range as 4000 to 6000 kg. For Range “between .. and ..”</a:t>
            </a:r>
          </a:p>
          <a:p>
            <a:pPr>
              <a:lnSpc>
                <a:spcPct val="100000"/>
              </a:lnSpc>
              <a:spcBef>
                <a:spcPts val="1400"/>
              </a:spcBef>
            </a:pPr>
            <a:r>
              <a:rPr lang="en-US" sz="1800" dirty="0">
                <a:solidFill>
                  <a:schemeClr val="accent3">
                    <a:lumMod val="25000"/>
                  </a:schemeClr>
                </a:solidFill>
                <a:latin typeface="Abadi"/>
              </a:rPr>
              <a:t>clause is used.</a:t>
            </a:r>
          </a:p>
          <a:p>
            <a:pPr>
              <a:lnSpc>
                <a:spcPct val="100000"/>
              </a:lnSpc>
              <a:spcBef>
                <a:spcPts val="1400"/>
              </a:spcBef>
            </a:pPr>
            <a:r>
              <a:rPr lang="en-US" sz="1400" dirty="0">
                <a:solidFill>
                  <a:schemeClr val="accent3">
                    <a:lumMod val="25000"/>
                  </a:schemeClr>
                </a:solidFill>
                <a:latin typeface="Abadi"/>
              </a:rPr>
              <a:t>%</a:t>
            </a:r>
            <a:r>
              <a:rPr lang="en-US" sz="1400" dirty="0" err="1">
                <a:solidFill>
                  <a:schemeClr val="accent3">
                    <a:lumMod val="25000"/>
                  </a:schemeClr>
                </a:solidFill>
                <a:latin typeface="Abadi"/>
              </a:rPr>
              <a:t>sql</a:t>
            </a:r>
            <a:r>
              <a:rPr lang="en-US" sz="1400" dirty="0">
                <a:solidFill>
                  <a:schemeClr val="accent3">
                    <a:lumMod val="25000"/>
                  </a:schemeClr>
                </a:solidFill>
                <a:latin typeface="Abadi"/>
              </a:rPr>
              <a:t> select "</a:t>
            </a:r>
            <a:r>
              <a:rPr lang="en-US" sz="1400" dirty="0" err="1">
                <a:solidFill>
                  <a:schemeClr val="accent3">
                    <a:lumMod val="25000"/>
                  </a:schemeClr>
                </a:solidFill>
                <a:latin typeface="Abadi"/>
              </a:rPr>
              <a:t>Booster_Version","Payload_Mass__KG</a:t>
            </a:r>
            <a:r>
              <a:rPr lang="en-US" sz="1400" dirty="0">
                <a:solidFill>
                  <a:schemeClr val="accent3">
                    <a:lumMod val="25000"/>
                  </a:schemeClr>
                </a:solidFill>
                <a:latin typeface="Abadi"/>
              </a:rPr>
              <a:t>_" from SPACEXTABLE where "</a:t>
            </a:r>
            <a:r>
              <a:rPr lang="en-US" sz="1400" dirty="0" err="1">
                <a:solidFill>
                  <a:schemeClr val="accent3">
                    <a:lumMod val="25000"/>
                  </a:schemeClr>
                </a:solidFill>
                <a:latin typeface="Abadi"/>
              </a:rPr>
              <a:t>Landing_Outcome</a:t>
            </a:r>
            <a:r>
              <a:rPr lang="en-US" sz="1400" dirty="0">
                <a:solidFill>
                  <a:schemeClr val="accent3">
                    <a:lumMod val="25000"/>
                  </a:schemeClr>
                </a:solidFill>
                <a:latin typeface="Abadi"/>
              </a:rPr>
              <a:t>" = "Success (drone</a:t>
            </a:r>
          </a:p>
          <a:p>
            <a:pPr>
              <a:lnSpc>
                <a:spcPct val="100000"/>
              </a:lnSpc>
              <a:spcBef>
                <a:spcPts val="1400"/>
              </a:spcBef>
            </a:pPr>
            <a:r>
              <a:rPr lang="en-US" sz="1400" dirty="0">
                <a:solidFill>
                  <a:schemeClr val="accent3">
                    <a:lumMod val="25000"/>
                  </a:schemeClr>
                </a:solidFill>
                <a:latin typeface="Abadi"/>
              </a:rPr>
              <a:t>ship)" and "</a:t>
            </a:r>
            <a:r>
              <a:rPr lang="en-US" sz="1400" dirty="0" err="1">
                <a:solidFill>
                  <a:schemeClr val="accent3">
                    <a:lumMod val="25000"/>
                  </a:schemeClr>
                </a:solidFill>
                <a:latin typeface="Abadi"/>
              </a:rPr>
              <a:t>Payload_mass__Kg</a:t>
            </a:r>
            <a:r>
              <a:rPr lang="en-US" sz="1400" dirty="0">
                <a:solidFill>
                  <a:schemeClr val="accent3">
                    <a:lumMod val="25000"/>
                  </a:schemeClr>
                </a:solidFill>
                <a:latin typeface="Abadi"/>
              </a:rPr>
              <a:t>_" between 4000 and 6000</a:t>
            </a:r>
            <a:endParaRPr lang="en-US" sz="14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CE8ED9CD-392F-4362-3E06-A27BDD8787C1}"/>
              </a:ext>
            </a:extLst>
          </p:cNvPr>
          <p:cNvPicPr>
            <a:picLocks noChangeAspect="1"/>
          </p:cNvPicPr>
          <p:nvPr/>
        </p:nvPicPr>
        <p:blipFill>
          <a:blip r:embed="rId3"/>
          <a:stretch>
            <a:fillRect/>
          </a:stretch>
        </p:blipFill>
        <p:spPr>
          <a:xfrm>
            <a:off x="1111624" y="4606792"/>
            <a:ext cx="8570258" cy="171255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2244351"/>
          </a:xfrm>
          <a:prstGeom prst="rect">
            <a:avLst/>
          </a:prstGeom>
        </p:spPr>
        <p:txBody>
          <a:bodyPr>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There are total 100 successful missions and 1 Failure in flight mission</a:t>
            </a:r>
          </a:p>
          <a:p>
            <a:pPr>
              <a:lnSpc>
                <a:spcPct val="100000"/>
              </a:lnSpc>
              <a:spcBef>
                <a:spcPts val="1400"/>
              </a:spcBef>
            </a:pPr>
            <a:r>
              <a:rPr lang="en-US" sz="1600" dirty="0">
                <a:solidFill>
                  <a:schemeClr val="accent3">
                    <a:lumMod val="25000"/>
                  </a:schemeClr>
                </a:solidFill>
                <a:latin typeface="Abadi" panose="020B0604020104020204" pitchFamily="34" charset="0"/>
              </a:rPr>
              <a:t>outcomes in data.</a:t>
            </a:r>
          </a:p>
          <a:p>
            <a:pPr>
              <a:lnSpc>
                <a:spcPct val="100000"/>
              </a:lnSpc>
              <a:spcBef>
                <a:spcPts val="1400"/>
              </a:spcBef>
            </a:pPr>
            <a:r>
              <a:rPr lang="en-US" sz="1600" dirty="0">
                <a:solidFill>
                  <a:schemeClr val="accent3">
                    <a:lumMod val="25000"/>
                  </a:schemeClr>
                </a:solidFill>
                <a:latin typeface="Abadi" panose="020B0604020104020204" pitchFamily="34" charset="0"/>
              </a:rPr>
              <a:t> Group by clause is used to group “Mission Outcome” and COUNT() method is</a:t>
            </a:r>
          </a:p>
          <a:p>
            <a:pPr>
              <a:lnSpc>
                <a:spcPct val="100000"/>
              </a:lnSpc>
              <a:spcBef>
                <a:spcPts val="1400"/>
              </a:spcBef>
            </a:pPr>
            <a:r>
              <a:rPr lang="en-US" sz="1600" dirty="0">
                <a:solidFill>
                  <a:schemeClr val="accent3">
                    <a:lumMod val="25000"/>
                  </a:schemeClr>
                </a:solidFill>
                <a:latin typeface="Abadi" panose="020B0604020104020204" pitchFamily="34" charset="0"/>
              </a:rPr>
              <a:t>used to get count of Outcomes.</a:t>
            </a:r>
          </a:p>
          <a:p>
            <a:pPr>
              <a:lnSpc>
                <a:spcPct val="100000"/>
              </a:lnSpc>
              <a:spcBef>
                <a:spcPts val="1400"/>
              </a:spcBef>
            </a:pP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sql</a:t>
            </a:r>
            <a:r>
              <a:rPr lang="en-US" sz="1600" dirty="0">
                <a:solidFill>
                  <a:schemeClr val="accent3">
                    <a:lumMod val="25000"/>
                  </a:schemeClr>
                </a:solidFill>
                <a:latin typeface="Abadi" panose="020B0604020104020204" pitchFamily="34" charset="0"/>
              </a:rPr>
              <a:t> select "</a:t>
            </a:r>
            <a:r>
              <a:rPr lang="en-US" sz="1600" dirty="0" err="1">
                <a:solidFill>
                  <a:schemeClr val="accent3">
                    <a:lumMod val="25000"/>
                  </a:schemeClr>
                </a:solidFill>
                <a:latin typeface="Abadi" panose="020B0604020104020204" pitchFamily="34" charset="0"/>
              </a:rPr>
              <a:t>Mission_Outcome",COUNT</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Mission_Outcome</a:t>
            </a:r>
            <a:r>
              <a:rPr lang="en-US" sz="1600" dirty="0">
                <a:solidFill>
                  <a:schemeClr val="accent3">
                    <a:lumMod val="25000"/>
                  </a:schemeClr>
                </a:solidFill>
                <a:latin typeface="Abadi" panose="020B0604020104020204" pitchFamily="34" charset="0"/>
              </a:rPr>
              <a:t>") as "</a:t>
            </a:r>
            <a:r>
              <a:rPr lang="en-US" sz="1600" dirty="0" err="1">
                <a:solidFill>
                  <a:schemeClr val="accent3">
                    <a:lumMod val="25000"/>
                  </a:schemeClr>
                </a:solidFill>
                <a:latin typeface="Abadi" panose="020B0604020104020204" pitchFamily="34" charset="0"/>
              </a:rPr>
              <a:t>Outcome_Count</a:t>
            </a:r>
            <a:r>
              <a:rPr lang="en-US" sz="1600" dirty="0">
                <a:solidFill>
                  <a:schemeClr val="accent3">
                    <a:lumMod val="25000"/>
                  </a:schemeClr>
                </a:solidFill>
                <a:latin typeface="Abadi" panose="020B0604020104020204" pitchFamily="34" charset="0"/>
              </a:rPr>
              <a:t>" from SPACEXTABLE Group by "</a:t>
            </a:r>
            <a:r>
              <a:rPr lang="en-US" sz="1600" dirty="0" err="1">
                <a:solidFill>
                  <a:schemeClr val="accent3">
                    <a:lumMod val="25000"/>
                  </a:schemeClr>
                </a:solidFill>
                <a:latin typeface="Abadi" panose="020B0604020104020204" pitchFamily="34" charset="0"/>
              </a:rPr>
              <a:t>Mission_outcome</a:t>
            </a:r>
            <a:r>
              <a:rPr lang="en-US" sz="16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E605CA56-139C-B780-7B7D-854FD67D1D71}"/>
              </a:ext>
            </a:extLst>
          </p:cNvPr>
          <p:cNvPicPr>
            <a:picLocks noChangeAspect="1"/>
          </p:cNvPicPr>
          <p:nvPr/>
        </p:nvPicPr>
        <p:blipFill>
          <a:blip r:embed="rId3"/>
          <a:stretch>
            <a:fillRect/>
          </a:stretch>
        </p:blipFill>
        <p:spPr>
          <a:xfrm>
            <a:off x="1900518" y="4303059"/>
            <a:ext cx="8390963" cy="172251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625227"/>
            <a:ext cx="10515601" cy="2172634"/>
          </a:xfrm>
          <a:prstGeom prst="rect">
            <a:avLst/>
          </a:prstGeom>
        </p:spPr>
        <p:txBody>
          <a:bodyPr>
            <a:no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boosters that carried the maximum payload belong to the F9 B5 series.</a:t>
            </a:r>
          </a:p>
          <a:p>
            <a:pPr>
              <a:lnSpc>
                <a:spcPct val="100000"/>
              </a:lnSpc>
              <a:spcBef>
                <a:spcPts val="1400"/>
              </a:spcBef>
            </a:pPr>
            <a:r>
              <a:rPr lang="en-US" sz="1800" dirty="0">
                <a:solidFill>
                  <a:schemeClr val="accent3">
                    <a:lumMod val="25000"/>
                  </a:schemeClr>
                </a:solidFill>
                <a:latin typeface="Abadi" panose="020B0604020104020204" pitchFamily="34" charset="0"/>
              </a:rPr>
              <a:t>A subquery was used to find the maximum value in the "</a:t>
            </a:r>
            <a:r>
              <a:rPr lang="en-US" sz="1800" dirty="0" err="1">
                <a:solidFill>
                  <a:schemeClr val="accent3">
                    <a:lumMod val="25000"/>
                  </a:schemeClr>
                </a:solidFill>
                <a:latin typeface="Abadi" panose="020B0604020104020204" pitchFamily="34" charset="0"/>
              </a:rPr>
              <a:t>Payload_Mass_kg</a:t>
            </a:r>
            <a:r>
              <a:rPr lang="en-US" sz="1800" dirty="0">
                <a:solidFill>
                  <a:schemeClr val="accent3">
                    <a:lumMod val="25000"/>
                  </a:schemeClr>
                </a:solidFill>
                <a:latin typeface="Abadi" panose="020B0604020104020204" pitchFamily="34" charset="0"/>
              </a:rPr>
              <a:t>_" column.</a:t>
            </a:r>
          </a:p>
          <a:p>
            <a:pPr>
              <a:lnSpc>
                <a:spcPct val="100000"/>
              </a:lnSpc>
              <a:spcBef>
                <a:spcPts val="1400"/>
              </a:spcBef>
            </a:pPr>
            <a:r>
              <a:rPr lang="en-US" sz="1800" dirty="0">
                <a:solidFill>
                  <a:schemeClr val="accent3">
                    <a:lumMod val="25000"/>
                  </a:schemeClr>
                </a:solidFill>
                <a:latin typeface="Abadi" panose="020B0604020104020204" pitchFamily="34" charset="0"/>
              </a:rPr>
              <a:t>The corresponding "Booster_Version" values were then selected to identify the specific boosters.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sql</a:t>
            </a:r>
            <a:r>
              <a:rPr lang="en-US" sz="1600" dirty="0">
                <a:solidFill>
                  <a:schemeClr val="accent3">
                    <a:lumMod val="25000"/>
                  </a:schemeClr>
                </a:solidFill>
                <a:latin typeface="Abadi" panose="020B0604020104020204" pitchFamily="34" charset="0"/>
              </a:rPr>
              <a:t> select "Booster_Version" from SPACEXTABLE where "</a:t>
            </a:r>
            <a:r>
              <a:rPr lang="en-US" sz="1600" dirty="0" err="1">
                <a:solidFill>
                  <a:schemeClr val="accent3">
                    <a:lumMod val="25000"/>
                  </a:schemeClr>
                </a:solidFill>
                <a:latin typeface="Abadi" panose="020B0604020104020204" pitchFamily="34" charset="0"/>
              </a:rPr>
              <a:t>Payload_Mass__kg</a:t>
            </a:r>
            <a:r>
              <a:rPr lang="en-US" sz="1600" dirty="0">
                <a:solidFill>
                  <a:schemeClr val="accent3">
                    <a:lumMod val="25000"/>
                  </a:schemeClr>
                </a:solidFill>
                <a:latin typeface="Abadi" panose="020B0604020104020204" pitchFamily="34" charset="0"/>
              </a:rPr>
              <a:t>_" in (select Max("</a:t>
            </a:r>
            <a:r>
              <a:rPr lang="en-US" sz="1600" dirty="0" err="1">
                <a:solidFill>
                  <a:schemeClr val="accent3">
                    <a:lumMod val="25000"/>
                  </a:schemeClr>
                </a:solidFill>
                <a:latin typeface="Abadi" panose="020B0604020104020204" pitchFamily="34" charset="0"/>
              </a:rPr>
              <a:t>Payload_Mass__kg</a:t>
            </a:r>
            <a:r>
              <a:rPr lang="en-US" sz="1600" dirty="0">
                <a:solidFill>
                  <a:schemeClr val="accent3">
                    <a:lumMod val="25000"/>
                  </a:schemeClr>
                </a:solidFill>
                <a:latin typeface="Abadi" panose="020B0604020104020204" pitchFamily="34" charset="0"/>
              </a:rPr>
              <a:t>_") from SPACEXTABLE)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C14F8C85-5AE8-65BA-01AE-0E3D38A4DFF0}"/>
              </a:ext>
            </a:extLst>
          </p:cNvPr>
          <p:cNvPicPr>
            <a:picLocks noChangeAspect="1"/>
          </p:cNvPicPr>
          <p:nvPr/>
        </p:nvPicPr>
        <p:blipFill>
          <a:blip r:embed="rId3"/>
          <a:stretch>
            <a:fillRect/>
          </a:stretch>
        </p:blipFill>
        <p:spPr>
          <a:xfrm>
            <a:off x="2675011" y="3930794"/>
            <a:ext cx="6705600" cy="238855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509508"/>
            <a:ext cx="10515601" cy="204712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We used the </a:t>
            </a:r>
            <a:r>
              <a:rPr lang="en-US" sz="1800" dirty="0" err="1">
                <a:solidFill>
                  <a:schemeClr val="accent3">
                    <a:lumMod val="25000"/>
                  </a:schemeClr>
                </a:solidFill>
                <a:latin typeface="Abadi"/>
              </a:rPr>
              <a:t>substr</a:t>
            </a:r>
            <a:r>
              <a:rPr lang="en-US" sz="1800" dirty="0">
                <a:solidFill>
                  <a:schemeClr val="accent3">
                    <a:lumMod val="25000"/>
                  </a:schemeClr>
                </a:solidFill>
                <a:latin typeface="Abadi"/>
              </a:rPr>
              <a:t>() function to extract the month from the Date column and applied a LIKE clause to filter records from the year 2015.</a:t>
            </a:r>
          </a:p>
          <a:p>
            <a:pPr>
              <a:lnSpc>
                <a:spcPct val="100000"/>
              </a:lnSpc>
              <a:spcBef>
                <a:spcPts val="1400"/>
              </a:spcBef>
            </a:pPr>
            <a:r>
              <a:rPr lang="en-US" sz="1800" dirty="0">
                <a:solidFill>
                  <a:schemeClr val="accent3">
                    <a:lumMod val="25000"/>
                  </a:schemeClr>
                </a:solidFill>
                <a:latin typeface="Abadi"/>
              </a:rPr>
              <a:t>A WHERE clause was used to select rows where the Landing Outcome was "Failure (drone ship)".</a:t>
            </a:r>
          </a:p>
          <a:p>
            <a:pPr marL="0" indent="0">
              <a:lnSpc>
                <a:spcPct val="100000"/>
              </a:lnSpc>
              <a:spcBef>
                <a:spcPts val="1400"/>
              </a:spcBef>
              <a:buNone/>
            </a:pPr>
            <a:r>
              <a:rPr lang="en-US" sz="2200" dirty="0">
                <a:solidFill>
                  <a:schemeClr val="accent3">
                    <a:lumMod val="25000"/>
                  </a:schemeClr>
                </a:solidFill>
                <a:latin typeface="Abadi"/>
              </a:rPr>
              <a:t>  </a:t>
            </a:r>
            <a:r>
              <a:rPr lang="en-US" sz="1600" dirty="0">
                <a:solidFill>
                  <a:schemeClr val="accent3">
                    <a:lumMod val="25000"/>
                  </a:schemeClr>
                </a:solidFill>
                <a:latin typeface="Abadi"/>
              </a:rPr>
              <a:t>%</a:t>
            </a:r>
            <a:r>
              <a:rPr lang="en-US" sz="1600" dirty="0" err="1">
                <a:solidFill>
                  <a:schemeClr val="accent3">
                    <a:lumMod val="25000"/>
                  </a:schemeClr>
                </a:solidFill>
                <a:latin typeface="Abadi"/>
              </a:rPr>
              <a:t>sql</a:t>
            </a:r>
            <a:r>
              <a:rPr lang="en-US" sz="1600" dirty="0">
                <a:solidFill>
                  <a:schemeClr val="accent3">
                    <a:lumMod val="25000"/>
                  </a:schemeClr>
                </a:solidFill>
                <a:latin typeface="Abadi"/>
              </a:rPr>
              <a:t> select </a:t>
            </a:r>
            <a:r>
              <a:rPr lang="en-US" sz="1600" dirty="0" err="1">
                <a:solidFill>
                  <a:schemeClr val="accent3">
                    <a:lumMod val="25000"/>
                  </a:schemeClr>
                </a:solidFill>
                <a:latin typeface="Abadi"/>
              </a:rPr>
              <a:t>substr</a:t>
            </a:r>
            <a:r>
              <a:rPr lang="en-US" sz="1600" dirty="0">
                <a:solidFill>
                  <a:schemeClr val="accent3">
                    <a:lumMod val="25000"/>
                  </a:schemeClr>
                </a:solidFill>
                <a:latin typeface="Abadi"/>
              </a:rPr>
              <a:t>(Date, 6,2) as Month,"Booster_Version","Landing_Outcome","</a:t>
            </a:r>
            <a:r>
              <a:rPr lang="en-US" sz="1600" dirty="0" err="1">
                <a:solidFill>
                  <a:schemeClr val="accent3">
                    <a:lumMod val="25000"/>
                  </a:schemeClr>
                </a:solidFill>
                <a:latin typeface="Abadi"/>
              </a:rPr>
              <a:t>Launch_Site</a:t>
            </a:r>
            <a:r>
              <a:rPr lang="en-US" sz="1600" dirty="0">
                <a:solidFill>
                  <a:schemeClr val="accent3">
                    <a:lumMod val="25000"/>
                  </a:schemeClr>
                </a:solidFill>
                <a:latin typeface="Abadi"/>
              </a:rPr>
              <a:t>" from</a:t>
            </a:r>
          </a:p>
          <a:p>
            <a:pPr marL="0" indent="0">
              <a:lnSpc>
                <a:spcPct val="100000"/>
              </a:lnSpc>
              <a:spcBef>
                <a:spcPts val="1400"/>
              </a:spcBef>
              <a:buNone/>
            </a:pPr>
            <a:r>
              <a:rPr lang="en-US" sz="1600" dirty="0">
                <a:solidFill>
                  <a:schemeClr val="accent3">
                    <a:lumMod val="25000"/>
                  </a:schemeClr>
                </a:solidFill>
                <a:latin typeface="Abadi"/>
              </a:rPr>
              <a:t>SPACEXTABLE where "</a:t>
            </a:r>
            <a:r>
              <a:rPr lang="en-US" sz="1600" dirty="0" err="1">
                <a:solidFill>
                  <a:schemeClr val="accent3">
                    <a:lumMod val="25000"/>
                  </a:schemeClr>
                </a:solidFill>
                <a:latin typeface="Abadi"/>
              </a:rPr>
              <a:t>Landing_Outcome</a:t>
            </a:r>
            <a:r>
              <a:rPr lang="en-US" sz="1600" dirty="0">
                <a:solidFill>
                  <a:schemeClr val="accent3">
                    <a:lumMod val="25000"/>
                  </a:schemeClr>
                </a:solidFill>
                <a:latin typeface="Abadi"/>
              </a:rPr>
              <a:t>"="Failure (drone ship)" and Date like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Imagen 6">
            <a:extLst>
              <a:ext uri="{FF2B5EF4-FFF2-40B4-BE49-F238E27FC236}">
                <a16:creationId xmlns:a16="http://schemas.microsoft.com/office/drawing/2014/main" id="{6370D5E7-30A4-8C3E-348F-20E63FB356BE}"/>
              </a:ext>
            </a:extLst>
          </p:cNvPr>
          <p:cNvPicPr>
            <a:picLocks noChangeAspect="1"/>
          </p:cNvPicPr>
          <p:nvPr/>
        </p:nvPicPr>
        <p:blipFill>
          <a:blip r:embed="rId3"/>
          <a:stretch>
            <a:fillRect/>
          </a:stretch>
        </p:blipFill>
        <p:spPr>
          <a:xfrm>
            <a:off x="1939905" y="3978445"/>
            <a:ext cx="8175812" cy="204712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35860"/>
            <a:ext cx="10515600" cy="2444469"/>
          </a:xfrm>
          <a:prstGeom prst="rect">
            <a:avLst/>
          </a:prstGeom>
        </p:spPr>
        <p:txBody>
          <a:bodyPr lIns="91440" tIns="45720" rIns="91440" bIns="45720" anchor="t"/>
          <a:lstStyle/>
          <a:p>
            <a:r>
              <a:rPr lang="en-US" sz="1800" dirty="0">
                <a:latin typeface="Abadi" panose="020B0604020104020204" pitchFamily="34" charset="0"/>
              </a:rPr>
              <a:t>The </a:t>
            </a:r>
            <a:r>
              <a:rPr lang="en-US" sz="1800" b="1" dirty="0">
                <a:latin typeface="Abadi" panose="020B0604020104020204" pitchFamily="34" charset="0"/>
              </a:rPr>
              <a:t>date range</a:t>
            </a:r>
            <a:r>
              <a:rPr lang="en-US" sz="1800" dirty="0">
                <a:latin typeface="Abadi" panose="020B0604020104020204" pitchFamily="34" charset="0"/>
              </a:rPr>
              <a:t> was filtered between </a:t>
            </a:r>
            <a:r>
              <a:rPr lang="en-US" sz="1800" b="1" dirty="0">
                <a:latin typeface="Abadi" panose="020B0604020104020204" pitchFamily="34" charset="0"/>
              </a:rPr>
              <a:t>2010-06-04</a:t>
            </a:r>
            <a:r>
              <a:rPr lang="en-US" sz="1800" dirty="0">
                <a:latin typeface="Abadi" panose="020B0604020104020204" pitchFamily="34" charset="0"/>
              </a:rPr>
              <a:t> and </a:t>
            </a:r>
            <a:r>
              <a:rPr lang="en-US" sz="1800" b="1" dirty="0">
                <a:latin typeface="Abadi" panose="020B0604020104020204" pitchFamily="34" charset="0"/>
              </a:rPr>
              <a:t>2017-03-20</a:t>
            </a:r>
            <a:r>
              <a:rPr lang="en-US" sz="1800" dirty="0">
                <a:latin typeface="Abadi" panose="020B0604020104020204" pitchFamily="34" charset="0"/>
              </a:rPr>
              <a:t> using a </a:t>
            </a:r>
            <a:r>
              <a:rPr lang="en-US" sz="1800" b="1" dirty="0">
                <a:latin typeface="Abadi" panose="020B0604020104020204" pitchFamily="34" charset="0"/>
              </a:rPr>
              <a:t>WHERE clause</a:t>
            </a:r>
            <a:r>
              <a:rPr lang="en-US" sz="1800" dirty="0">
                <a:latin typeface="Abadi" panose="020B0604020104020204" pitchFamily="34" charset="0"/>
              </a:rPr>
              <a:t>.</a:t>
            </a:r>
          </a:p>
          <a:p>
            <a:r>
              <a:rPr lang="en-US" sz="1800" b="1" dirty="0">
                <a:latin typeface="Abadi" panose="020B0604020104020204" pitchFamily="34" charset="0"/>
              </a:rPr>
              <a:t>Landing outcomes</a:t>
            </a:r>
            <a:r>
              <a:rPr lang="en-US" sz="1800" dirty="0">
                <a:latin typeface="Abadi" panose="020B0604020104020204" pitchFamily="34" charset="0"/>
              </a:rPr>
              <a:t> were grouped using the </a:t>
            </a:r>
            <a:r>
              <a:rPr lang="en-US" sz="1800" b="1" dirty="0">
                <a:latin typeface="Abadi" panose="020B0604020104020204" pitchFamily="34" charset="0"/>
              </a:rPr>
              <a:t>GROUP BY clause</a:t>
            </a:r>
            <a:r>
              <a:rPr lang="en-US" sz="1800" dirty="0">
                <a:latin typeface="Abadi" panose="020B0604020104020204" pitchFamily="34" charset="0"/>
              </a:rPr>
              <a:t>, and the </a:t>
            </a:r>
            <a:r>
              <a:rPr lang="en-US" sz="1800" b="1" dirty="0">
                <a:latin typeface="Abadi" panose="020B0604020104020204" pitchFamily="34" charset="0"/>
              </a:rPr>
              <a:t>COUNT() function</a:t>
            </a:r>
            <a:r>
              <a:rPr lang="en-US" sz="1800" dirty="0">
                <a:latin typeface="Abadi" panose="020B0604020104020204" pitchFamily="34" charset="0"/>
              </a:rPr>
              <a:t> was used to count each outcome type.</a:t>
            </a:r>
          </a:p>
          <a:p>
            <a:r>
              <a:rPr lang="en-US" sz="1800" dirty="0">
                <a:latin typeface="Abadi" panose="020B0604020104020204" pitchFamily="34" charset="0"/>
              </a:rPr>
              <a:t>An </a:t>
            </a:r>
            <a:r>
              <a:rPr lang="en-US" sz="1800" b="1" dirty="0">
                <a:latin typeface="Abadi" panose="020B0604020104020204" pitchFamily="34" charset="0"/>
              </a:rPr>
              <a:t>ORDER BY clause</a:t>
            </a:r>
            <a:r>
              <a:rPr lang="en-US" sz="1800" dirty="0">
                <a:latin typeface="Abadi" panose="020B0604020104020204" pitchFamily="34" charset="0"/>
              </a:rPr>
              <a:t> with </a:t>
            </a:r>
            <a:r>
              <a:rPr lang="en-US" sz="1800" b="1" dirty="0">
                <a:latin typeface="Abadi" panose="020B0604020104020204" pitchFamily="34" charset="0"/>
              </a:rPr>
              <a:t>DESC</a:t>
            </a:r>
            <a:r>
              <a:rPr lang="en-US" sz="1800" dirty="0">
                <a:latin typeface="Abadi" panose="020B0604020104020204" pitchFamily="34" charset="0"/>
              </a:rPr>
              <a:t> was applied to sort the outcomes in </a:t>
            </a:r>
            <a:r>
              <a:rPr lang="en-US" sz="1800" b="1" dirty="0">
                <a:latin typeface="Abadi" panose="020B0604020104020204" pitchFamily="34" charset="0"/>
              </a:rPr>
              <a:t>descending order by count</a:t>
            </a:r>
            <a:r>
              <a:rPr lang="en-US" sz="1800" dirty="0">
                <a:latin typeface="Abadi" panose="020B0604020104020204" pitchFamily="34" charset="0"/>
              </a:rPr>
              <a: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t>
            </a:r>
            <a:r>
              <a:rPr lang="en-US" sz="1800" dirty="0" err="1">
                <a:solidFill>
                  <a:schemeClr val="accent3">
                    <a:lumMod val="25000"/>
                  </a:schemeClr>
                </a:solidFill>
                <a:latin typeface="Abadi" panose="020B0604020104020204" pitchFamily="34" charset="0"/>
              </a:rPr>
              <a:t>Landing_Outcome",count</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as "Landing Outcome Count" from SPACEXTABLE where "Date“ between "2010-06-04" and "2017-03-20" group by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order by count("</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desc</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C4284515-16E9-F263-F833-A7E6B01EAA34}"/>
              </a:ext>
            </a:extLst>
          </p:cNvPr>
          <p:cNvPicPr>
            <a:picLocks noChangeAspect="1"/>
          </p:cNvPicPr>
          <p:nvPr/>
        </p:nvPicPr>
        <p:blipFill>
          <a:blip r:embed="rId3"/>
          <a:stretch>
            <a:fillRect/>
          </a:stretch>
        </p:blipFill>
        <p:spPr>
          <a:xfrm>
            <a:off x="2707341" y="4213412"/>
            <a:ext cx="7135905" cy="210593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1742328"/>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There are four launch sites in total — three located on the U.S. East Coast and one on the West Coast.</a:t>
            </a:r>
          </a:p>
          <a:p>
            <a:pPr>
              <a:lnSpc>
                <a:spcPct val="100000"/>
              </a:lnSpc>
              <a:spcBef>
                <a:spcPts val="1400"/>
              </a:spcBef>
            </a:pPr>
            <a:r>
              <a:rPr lang="en-US" sz="2000" dirty="0">
                <a:solidFill>
                  <a:schemeClr val="accent3">
                    <a:lumMod val="25000"/>
                  </a:schemeClr>
                </a:solidFill>
                <a:latin typeface="Abadi"/>
              </a:rPr>
              <a:t>A 1 km radius circle was drawn around each launch site, along with a marker displaying the site name in a popup.</a:t>
            </a:r>
            <a:endParaRPr lang="en-US" sz="20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Locations of all Launch Sites on World Map</a:t>
            </a:r>
          </a:p>
        </p:txBody>
      </p:sp>
      <p:pic>
        <p:nvPicPr>
          <p:cNvPr id="7" name="Imagen 6">
            <a:extLst>
              <a:ext uri="{FF2B5EF4-FFF2-40B4-BE49-F238E27FC236}">
                <a16:creationId xmlns:a16="http://schemas.microsoft.com/office/drawing/2014/main" id="{3F7D4BAF-CA9B-7746-6C3D-3B1BBAB9454E}"/>
              </a:ext>
            </a:extLst>
          </p:cNvPr>
          <p:cNvPicPr>
            <a:picLocks noChangeAspect="1"/>
          </p:cNvPicPr>
          <p:nvPr/>
        </p:nvPicPr>
        <p:blipFill>
          <a:blip r:embed="rId3"/>
          <a:stretch>
            <a:fillRect/>
          </a:stretch>
        </p:blipFill>
        <p:spPr>
          <a:xfrm>
            <a:off x="770011" y="3567953"/>
            <a:ext cx="10515600" cy="244417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p:txBody>
      </p:sp>
      <p:sp>
        <p:nvSpPr>
          <p:cNvPr id="13" name="Rectangle 6">
            <a:extLst>
              <a:ext uri="{FF2B5EF4-FFF2-40B4-BE49-F238E27FC236}">
                <a16:creationId xmlns:a16="http://schemas.microsoft.com/office/drawing/2014/main" id="{2C0B0AC8-7F9A-93F5-5D9D-18BB6C818E8B}"/>
              </a:ext>
            </a:extLst>
          </p:cNvPr>
          <p:cNvSpPr>
            <a:spLocks noChangeArrowheads="1"/>
          </p:cNvSpPr>
          <p:nvPr/>
        </p:nvSpPr>
        <p:spPr bwMode="auto">
          <a:xfrm>
            <a:off x="1304693" y="3918068"/>
            <a:ext cx="97726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8" eaLnBrk="0" fontAlgn="base" hangingPunct="0">
              <a:spcBef>
                <a:spcPct val="0"/>
              </a:spcBef>
              <a:spcAft>
                <a:spcPct val="0"/>
              </a:spcAft>
              <a:buFontTx/>
              <a:buChar char="•"/>
            </a:pPr>
            <a:endParaRPr kumimoji="0" lang="es-CL" altLang="es-CL" sz="1800" b="0" i="0" u="none" strike="noStrike" cap="none" normalizeH="0" baseline="0" dirty="0">
              <a:ln>
                <a:noFill/>
              </a:ln>
              <a:solidFill>
                <a:schemeClr val="tx1"/>
              </a:solidFill>
              <a:effectLst/>
              <a:latin typeface="Arial" panose="020B0604020202020204" pitchFamily="34" charset="0"/>
            </a:endParaRPr>
          </a:p>
        </p:txBody>
      </p:sp>
      <p:sp>
        <p:nvSpPr>
          <p:cNvPr id="16" name="CuadroTexto 15">
            <a:extLst>
              <a:ext uri="{FF2B5EF4-FFF2-40B4-BE49-F238E27FC236}">
                <a16:creationId xmlns:a16="http://schemas.microsoft.com/office/drawing/2014/main" id="{33DAE3D4-BAC5-A8E0-4425-62CCD7ACFFEA}"/>
              </a:ext>
            </a:extLst>
          </p:cNvPr>
          <p:cNvSpPr txBox="1"/>
          <p:nvPr/>
        </p:nvSpPr>
        <p:spPr>
          <a:xfrm>
            <a:off x="810755" y="1563577"/>
            <a:ext cx="10314972"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cs typeface="Arial" panose="020B0604020202020204" pitchFamily="34" charset="0"/>
              </a:rPr>
              <a:t>SpaceX promotes the Falcon 9 rocket launches on its official website at a cost of $62 million per launch, whereas competitors often charge over $165 million. A significant portion of this cost efficiency comes from SpaceX's ability to reuse the rocket’s first stage. As a result, being able to predict the success of the first stage landing can help estimate the overall launch cost. This insight can be valuable for other companies aiming to compete with SpaceX in the launch services market.</a:t>
            </a:r>
          </a:p>
          <a:p>
            <a:pPr marL="285750" indent="-285750">
              <a:buFont typeface="Arial" panose="020B0604020202020204" pitchFamily="34" charset="0"/>
              <a:buChar char="•"/>
            </a:pPr>
            <a:endParaRPr lang="en-US" dirty="0">
              <a:latin typeface="Abadi" panose="020B0604020104020204" pitchFamily="34" charset="0"/>
              <a:cs typeface="Arial" panose="020B0604020202020204" pitchFamily="34" charset="0"/>
            </a:endParaRPr>
          </a:p>
          <a:p>
            <a:pPr marL="285750" indent="-285750">
              <a:buFont typeface="Arial" panose="020B0604020202020204" pitchFamily="34" charset="0"/>
              <a:buChar char="•"/>
            </a:pPr>
            <a:r>
              <a:rPr lang="en-US" dirty="0">
                <a:latin typeface="Abadi" panose="020B0604020104020204" pitchFamily="34" charset="0"/>
                <a:cs typeface="Arial" panose="020B0604020202020204" pitchFamily="34" charset="0"/>
              </a:rPr>
              <a:t>The primary focus of our project is to determine whether the Falcon 9's first stage lands successfully or not.</a:t>
            </a:r>
          </a:p>
          <a:p>
            <a:pPr marL="285750" indent="-285750">
              <a:buFont typeface="Arial" panose="020B0604020202020204" pitchFamily="34" charset="0"/>
              <a:buChar char="•"/>
            </a:pPr>
            <a:endParaRPr lang="en-US" dirty="0">
              <a:latin typeface="Abadi" panose="020B0604020104020204" pitchFamily="34" charset="0"/>
              <a:cs typeface="Arial" panose="020B0604020202020204" pitchFamily="34" charset="0"/>
            </a:endParaRPr>
          </a:p>
          <a:p>
            <a:pPr marL="285750" indent="-285750">
              <a:buFont typeface="Arial" panose="020B0604020202020204" pitchFamily="34" charset="0"/>
              <a:buChar char="•"/>
            </a:pPr>
            <a:r>
              <a:rPr lang="en-US" dirty="0">
                <a:latin typeface="Abadi" panose="020B0604020104020204" pitchFamily="34" charset="0"/>
                <a:cs typeface="Arial" panose="020B0604020202020204" pitchFamily="34" charset="0"/>
              </a:rPr>
              <a:t>We are conducting a detailed data analysis to gather relevant and reliable data that will be used to predict the success of Falcon 9 landings.</a:t>
            </a:r>
          </a:p>
          <a:p>
            <a:pPr marL="285750" indent="-285750">
              <a:buFont typeface="Arial" panose="020B0604020202020204" pitchFamily="34" charset="0"/>
              <a:buChar char="•"/>
            </a:pPr>
            <a:endParaRPr lang="en-US" dirty="0">
              <a:latin typeface="Abadi" panose="020B0604020104020204" pitchFamily="34" charset="0"/>
              <a:cs typeface="Arial" panose="020B0604020202020204" pitchFamily="34" charset="0"/>
            </a:endParaRPr>
          </a:p>
          <a:p>
            <a:pPr marL="285750" indent="-285750">
              <a:buFont typeface="Arial" panose="020B0604020202020204" pitchFamily="34" charset="0"/>
              <a:buChar char="•"/>
            </a:pPr>
            <a:r>
              <a:rPr lang="en-US" dirty="0">
                <a:latin typeface="Abadi" panose="020B0604020104020204" pitchFamily="34" charset="0"/>
                <a:cs typeface="Arial" panose="020B0604020202020204" pitchFamily="34" charset="0"/>
              </a:rPr>
              <a:t>Our approach involves developing a machine learning classification model that examines various features and predicts the likelihood of a successful Falcon 9 first stage landing.</a:t>
            </a:r>
            <a:endParaRPr lang="es-CL" dirty="0">
              <a:latin typeface="Abadi" panose="020B0604020104020204" pitchFamily="34" charset="0"/>
              <a:cs typeface="Arial" panose="020B0604020202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6"/>
            <a:ext cx="10687962" cy="1885762"/>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Green markers represent successful launches, while red markers indicate failures, and are placed on the map for each launch site.</a:t>
            </a:r>
          </a:p>
          <a:p>
            <a:pPr>
              <a:lnSpc>
                <a:spcPct val="100000"/>
              </a:lnSpc>
              <a:spcBef>
                <a:spcPts val="1400"/>
              </a:spcBef>
            </a:pPr>
            <a:r>
              <a:rPr lang="en-US" sz="2000" dirty="0">
                <a:solidFill>
                  <a:schemeClr val="accent3">
                    <a:lumMod val="25000"/>
                  </a:schemeClr>
                </a:solidFill>
                <a:latin typeface="Abadi"/>
              </a:rPr>
              <a:t>A Marker Cluster is used to group markers that are located at the same or nearby positions.</a:t>
            </a:r>
          </a:p>
          <a:p>
            <a:pPr>
              <a:lnSpc>
                <a:spcPct val="100000"/>
              </a:lnSpc>
              <a:spcBef>
                <a:spcPts val="1400"/>
              </a:spcBef>
            </a:pPr>
            <a:r>
              <a:rPr lang="en-US" sz="2000" dirty="0">
                <a:solidFill>
                  <a:schemeClr val="accent3">
                    <a:lumMod val="25000"/>
                  </a:schemeClr>
                </a:solidFill>
                <a:latin typeface="Abadi"/>
              </a:rPr>
              <a:t>Clicking on a cluster reveals the individual success (green) and failure (red) icons.</a:t>
            </a:r>
            <a:endParaRPr lang="en-US" sz="20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and Failed Launches for each site on Map</a:t>
            </a:r>
          </a:p>
        </p:txBody>
      </p:sp>
      <p:pic>
        <p:nvPicPr>
          <p:cNvPr id="6" name="Imagen 5">
            <a:extLst>
              <a:ext uri="{FF2B5EF4-FFF2-40B4-BE49-F238E27FC236}">
                <a16:creationId xmlns:a16="http://schemas.microsoft.com/office/drawing/2014/main" id="{51731629-D05E-F144-55C1-306DFE2AF409}"/>
              </a:ext>
            </a:extLst>
          </p:cNvPr>
          <p:cNvPicPr>
            <a:picLocks noChangeAspect="1"/>
          </p:cNvPicPr>
          <p:nvPr/>
        </p:nvPicPr>
        <p:blipFill>
          <a:blip r:embed="rId3"/>
          <a:stretch>
            <a:fillRect/>
          </a:stretch>
        </p:blipFill>
        <p:spPr>
          <a:xfrm>
            <a:off x="1380565" y="3711389"/>
            <a:ext cx="8767482" cy="231418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9"/>
            <a:ext cx="10515600" cy="1738312"/>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Distances to the nearest features—such as the coastline, railway, highway, and city—were calculated using their coordinates and those of the launch sites.</a:t>
            </a:r>
          </a:p>
          <a:p>
            <a:pPr>
              <a:lnSpc>
                <a:spcPct val="100000"/>
              </a:lnSpc>
              <a:spcBef>
                <a:spcPts val="1400"/>
              </a:spcBef>
            </a:pPr>
            <a:r>
              <a:rPr lang="en-US" sz="2000" dirty="0">
                <a:solidFill>
                  <a:schemeClr val="accent3">
                    <a:lumMod val="25000"/>
                  </a:schemeClr>
                </a:solidFill>
                <a:latin typeface="Abadi"/>
              </a:rPr>
              <a:t>A distance marker was placed at each point to display the distance from the launch site.</a:t>
            </a:r>
          </a:p>
          <a:p>
            <a:pPr>
              <a:lnSpc>
                <a:spcPct val="100000"/>
              </a:lnSpc>
              <a:spcBef>
                <a:spcPts val="1400"/>
              </a:spcBef>
            </a:pPr>
            <a:r>
              <a:rPr lang="en-US" sz="2000" dirty="0">
                <a:solidFill>
                  <a:schemeClr val="accent3">
                    <a:lumMod val="25000"/>
                  </a:schemeClr>
                </a:solidFill>
                <a:latin typeface="Abadi"/>
              </a:rPr>
              <a:t>Lines were drawn to visually connect each launch site with its corresponding nearby location.</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Mapping proximities from Launch Sites</a:t>
            </a:r>
          </a:p>
        </p:txBody>
      </p:sp>
      <p:sp>
        <p:nvSpPr>
          <p:cNvPr id="4" name="CuadroTexto 3">
            <a:extLst>
              <a:ext uri="{FF2B5EF4-FFF2-40B4-BE49-F238E27FC236}">
                <a16:creationId xmlns:a16="http://schemas.microsoft.com/office/drawing/2014/main" id="{A53F760F-7067-D96B-BC03-627158BB4662}"/>
              </a:ext>
            </a:extLst>
          </p:cNvPr>
          <p:cNvSpPr txBox="1"/>
          <p:nvPr/>
        </p:nvSpPr>
        <p:spPr>
          <a:xfrm>
            <a:off x="770011" y="4351703"/>
            <a:ext cx="3102742" cy="1631216"/>
          </a:xfrm>
          <a:prstGeom prst="rect">
            <a:avLst/>
          </a:prstGeom>
          <a:noFill/>
        </p:spPr>
        <p:txBody>
          <a:bodyPr wrap="square" rtlCol="0">
            <a:spAutoFit/>
          </a:bodyPr>
          <a:lstStyle/>
          <a:p>
            <a:r>
              <a:rPr lang="en-US" sz="2000" dirty="0">
                <a:latin typeface="Abadi" panose="020B0604020104020204" pitchFamily="34" charset="0"/>
              </a:rPr>
              <a:t>Distance from Launch Site:</a:t>
            </a:r>
          </a:p>
          <a:p>
            <a:r>
              <a:rPr lang="en-US" sz="2000" dirty="0">
                <a:latin typeface="Abadi" panose="020B0604020104020204" pitchFamily="34" charset="0"/>
              </a:rPr>
              <a:t>• Coast line : 1.35 km</a:t>
            </a:r>
          </a:p>
          <a:p>
            <a:r>
              <a:rPr lang="en-US" sz="2000" dirty="0">
                <a:latin typeface="Abadi" panose="020B0604020104020204" pitchFamily="34" charset="0"/>
              </a:rPr>
              <a:t>• Railway line : 1.25 km</a:t>
            </a:r>
          </a:p>
          <a:p>
            <a:r>
              <a:rPr lang="en-US" sz="2000" dirty="0">
                <a:latin typeface="Abadi" panose="020B0604020104020204" pitchFamily="34" charset="0"/>
              </a:rPr>
              <a:t>• Highway road : 0.21 km</a:t>
            </a:r>
          </a:p>
          <a:p>
            <a:r>
              <a:rPr lang="en-US" sz="2000" dirty="0">
                <a:latin typeface="Abadi" panose="020B0604020104020204" pitchFamily="34" charset="0"/>
              </a:rPr>
              <a:t>• City : 13.51 km</a:t>
            </a:r>
            <a:endParaRPr lang="es-CL" sz="2000" dirty="0">
              <a:latin typeface="Abadi" panose="020B0604020104020204" pitchFamily="34" charset="0"/>
            </a:endParaRPr>
          </a:p>
        </p:txBody>
      </p:sp>
      <p:pic>
        <p:nvPicPr>
          <p:cNvPr id="7" name="Imagen 6">
            <a:extLst>
              <a:ext uri="{FF2B5EF4-FFF2-40B4-BE49-F238E27FC236}">
                <a16:creationId xmlns:a16="http://schemas.microsoft.com/office/drawing/2014/main" id="{85990208-4D07-01F2-0D7B-8B5166D5BDF9}"/>
              </a:ext>
            </a:extLst>
          </p:cNvPr>
          <p:cNvPicPr>
            <a:picLocks noChangeAspect="1"/>
          </p:cNvPicPr>
          <p:nvPr/>
        </p:nvPicPr>
        <p:blipFill>
          <a:blip r:embed="rId3"/>
          <a:stretch>
            <a:fillRect/>
          </a:stretch>
        </p:blipFill>
        <p:spPr>
          <a:xfrm>
            <a:off x="4392707" y="4031990"/>
            <a:ext cx="6257364" cy="228735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515600" cy="792069"/>
          </a:xfrm>
          <a:prstGeom prst="rect">
            <a:avLst/>
          </a:prstGeom>
        </p:spPr>
        <p:txBody>
          <a:bodyPr lIns="91440" tIns="45720" rIns="91440" bIns="45720" anchor="t">
            <a:noAutofit/>
          </a:bodyPr>
          <a:lstStyle/>
          <a:p>
            <a:pPr>
              <a:lnSpc>
                <a:spcPct val="100000"/>
              </a:lnSpc>
              <a:spcBef>
                <a:spcPts val="1400"/>
              </a:spcBef>
            </a:pPr>
            <a:r>
              <a:rPr lang="en-US" sz="2400" dirty="0">
                <a:solidFill>
                  <a:schemeClr val="accent3">
                    <a:lumMod val="25000"/>
                  </a:schemeClr>
                </a:solidFill>
                <a:latin typeface="Abadi"/>
              </a:rPr>
              <a:t> KSC LC -39A Launch Site has most successful Launches while CCAFS SLC-40 has least successful launches of Falcon9.</a:t>
            </a:r>
            <a:endParaRPr lang="en-US" sz="24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Launch Success Count for All Sites</a:t>
            </a:r>
          </a:p>
        </p:txBody>
      </p:sp>
      <p:pic>
        <p:nvPicPr>
          <p:cNvPr id="4" name="Imagen 3">
            <a:extLst>
              <a:ext uri="{FF2B5EF4-FFF2-40B4-BE49-F238E27FC236}">
                <a16:creationId xmlns:a16="http://schemas.microsoft.com/office/drawing/2014/main" id="{1A7CD5A0-7712-6008-8AAE-FDD531277246}"/>
              </a:ext>
            </a:extLst>
          </p:cNvPr>
          <p:cNvPicPr>
            <a:picLocks noChangeAspect="1"/>
          </p:cNvPicPr>
          <p:nvPr/>
        </p:nvPicPr>
        <p:blipFill>
          <a:blip r:embed="rId3"/>
          <a:stretch>
            <a:fillRect/>
          </a:stretch>
        </p:blipFill>
        <p:spPr>
          <a:xfrm>
            <a:off x="1147483" y="2796988"/>
            <a:ext cx="9717742" cy="352236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4" cy="989293"/>
          </a:xfrm>
          <a:prstGeom prst="rect">
            <a:avLst/>
          </a:prstGeom>
        </p:spPr>
        <p:txBody>
          <a:bodyPr lIns="91440" tIns="45720" rIns="91440" bIns="45720" anchor="t">
            <a:normAutofit/>
          </a:bodyPr>
          <a:lstStyle/>
          <a:p>
            <a:pPr>
              <a:lnSpc>
                <a:spcPct val="100000"/>
              </a:lnSpc>
              <a:spcBef>
                <a:spcPts val="1400"/>
              </a:spcBef>
            </a:pPr>
            <a:r>
              <a:rPr lang="en-US" sz="2400" dirty="0">
                <a:solidFill>
                  <a:schemeClr val="accent3">
                    <a:lumMod val="25000"/>
                  </a:schemeClr>
                </a:solidFill>
                <a:latin typeface="Abadi"/>
              </a:rPr>
              <a:t> KSC LC-39A has highest launch success rate with 76.9% of Success in Launching flights.</a:t>
            </a:r>
            <a:endParaRPr lang="en-US" sz="240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Lauch Site with Highest Lauch Success Rate</a:t>
            </a:r>
          </a:p>
        </p:txBody>
      </p:sp>
      <p:pic>
        <p:nvPicPr>
          <p:cNvPr id="4" name="Imagen 3">
            <a:extLst>
              <a:ext uri="{FF2B5EF4-FFF2-40B4-BE49-F238E27FC236}">
                <a16:creationId xmlns:a16="http://schemas.microsoft.com/office/drawing/2014/main" id="{E44E3382-B893-6F4E-3FD7-D713C6E7F7CA}"/>
              </a:ext>
            </a:extLst>
          </p:cNvPr>
          <p:cNvPicPr>
            <a:picLocks noChangeAspect="1"/>
          </p:cNvPicPr>
          <p:nvPr/>
        </p:nvPicPr>
        <p:blipFill>
          <a:blip r:embed="rId3"/>
          <a:stretch>
            <a:fillRect/>
          </a:stretch>
        </p:blipFill>
        <p:spPr>
          <a:xfrm>
            <a:off x="1021976" y="2814918"/>
            <a:ext cx="9753600" cy="350443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809999"/>
          </a:xfrm>
          <a:prstGeom prst="rect">
            <a:avLst/>
          </a:prstGeom>
        </p:spPr>
        <p:txBody>
          <a:bodyPr lIns="91440" tIns="45720" rIns="91440" bIns="45720" anchor="t">
            <a:normAutofit lnSpcReduction="10000"/>
          </a:bodyPr>
          <a:lstStyle/>
          <a:p>
            <a:pPr>
              <a:lnSpc>
                <a:spcPct val="100000"/>
              </a:lnSpc>
              <a:spcBef>
                <a:spcPts val="1400"/>
              </a:spcBef>
            </a:pPr>
            <a:r>
              <a:rPr lang="en-US" sz="2400" b="1" dirty="0">
                <a:latin typeface="Abadi" panose="020B0604020104020204" pitchFamily="34" charset="0"/>
              </a:rPr>
              <a:t>No clear correlation</a:t>
            </a:r>
            <a:r>
              <a:rPr lang="en-US" sz="2400" dirty="0">
                <a:latin typeface="Abadi" panose="020B0604020104020204" pitchFamily="34" charset="0"/>
              </a:rPr>
              <a:t> is observed between </a:t>
            </a:r>
            <a:r>
              <a:rPr lang="en-US" sz="2400" b="1" dirty="0">
                <a:latin typeface="Abadi" panose="020B0604020104020204" pitchFamily="34" charset="0"/>
              </a:rPr>
              <a:t>Payload Mass</a:t>
            </a:r>
            <a:r>
              <a:rPr lang="en-US" sz="2400" dirty="0">
                <a:latin typeface="Abadi" panose="020B0604020104020204" pitchFamily="34" charset="0"/>
              </a:rPr>
              <a:t> and </a:t>
            </a:r>
            <a:r>
              <a:rPr lang="en-US" sz="2400" b="1" dirty="0">
                <a:latin typeface="Abadi" panose="020B0604020104020204" pitchFamily="34" charset="0"/>
              </a:rPr>
              <a:t>Success Rate</a:t>
            </a:r>
            <a:r>
              <a:rPr lang="en-US" sz="2400" dirty="0">
                <a:latin typeface="Abadi" panose="020B0604020104020204" pitchFamily="34" charset="0"/>
              </a:rPr>
              <a:t> within the </a:t>
            </a:r>
            <a:r>
              <a:rPr lang="en-US" sz="2400" b="1" dirty="0">
                <a:latin typeface="Abadi" panose="020B0604020104020204" pitchFamily="34" charset="0"/>
              </a:rPr>
              <a:t>2500 to 7000 kg range</a:t>
            </a:r>
            <a:r>
              <a:rPr lang="en-US" sz="2400" dirty="0">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Success rate in Payload Mass range 2500kg to 7000kg</a:t>
            </a:r>
          </a:p>
        </p:txBody>
      </p:sp>
      <p:pic>
        <p:nvPicPr>
          <p:cNvPr id="4" name="Imagen 3">
            <a:extLst>
              <a:ext uri="{FF2B5EF4-FFF2-40B4-BE49-F238E27FC236}">
                <a16:creationId xmlns:a16="http://schemas.microsoft.com/office/drawing/2014/main" id="{71F9582D-5665-978A-0ACA-35810D5A8118}"/>
              </a:ext>
            </a:extLst>
          </p:cNvPr>
          <p:cNvPicPr>
            <a:picLocks noChangeAspect="1"/>
          </p:cNvPicPr>
          <p:nvPr/>
        </p:nvPicPr>
        <p:blipFill>
          <a:blip r:embed="rId3"/>
          <a:stretch>
            <a:fillRect/>
          </a:stretch>
        </p:blipFill>
        <p:spPr>
          <a:xfrm>
            <a:off x="1093694" y="2814919"/>
            <a:ext cx="9359153" cy="321065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38199" y="1642221"/>
            <a:ext cx="10515601" cy="1683062"/>
          </a:xfrm>
          <a:prstGeom prst="rect">
            <a:avLst/>
          </a:prstGeom>
        </p:spPr>
        <p:txBody>
          <a:bodyPr vert="horz" lIns="91440" tIns="45720" rIns="91440" bIns="45720" rtlCol="0" anchor="t">
            <a:noAutofit/>
          </a:bodyPr>
          <a:lstStyle/>
          <a:p>
            <a:pPr>
              <a:lnSpc>
                <a:spcPct val="100000"/>
              </a:lnSpc>
              <a:spcBef>
                <a:spcPts val="1400"/>
              </a:spcBef>
            </a:pPr>
            <a:r>
              <a:rPr lang="en-US" sz="2000" dirty="0">
                <a:solidFill>
                  <a:schemeClr val="accent3">
                    <a:lumMod val="25000"/>
                  </a:schemeClr>
                </a:solidFill>
                <a:latin typeface="Abadi"/>
              </a:rPr>
              <a:t>All four classification models achieved the same test accuracy of 83.33%.</a:t>
            </a:r>
          </a:p>
          <a:p>
            <a:pPr>
              <a:lnSpc>
                <a:spcPct val="100000"/>
              </a:lnSpc>
              <a:spcBef>
                <a:spcPts val="1400"/>
              </a:spcBef>
            </a:pPr>
            <a:r>
              <a:rPr lang="en-US" sz="2000" dirty="0">
                <a:solidFill>
                  <a:schemeClr val="accent3">
                    <a:lumMod val="25000"/>
                  </a:schemeClr>
                </a:solidFill>
                <a:latin typeface="Abadi"/>
              </a:rPr>
              <a:t>The Decision Tree Classifier showed the highest training accuracy at 88.75%, possibly due to overfitting, while the other models had training accuracies around 85%.</a:t>
            </a:r>
          </a:p>
          <a:p>
            <a:pPr>
              <a:lnSpc>
                <a:spcPct val="100000"/>
              </a:lnSpc>
              <a:spcBef>
                <a:spcPts val="1400"/>
              </a:spcBef>
            </a:pPr>
            <a:r>
              <a:rPr lang="en-US" sz="2000" dirty="0">
                <a:solidFill>
                  <a:schemeClr val="accent3">
                    <a:lumMod val="25000"/>
                  </a:schemeClr>
                </a:solidFill>
                <a:latin typeface="Abadi"/>
              </a:rPr>
              <a:t>Since the difference between training and test accuracy is minimal, the Decision Tree Classifier may be the best choice for classification.</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Imagen 5">
            <a:extLst>
              <a:ext uri="{FF2B5EF4-FFF2-40B4-BE49-F238E27FC236}">
                <a16:creationId xmlns:a16="http://schemas.microsoft.com/office/drawing/2014/main" id="{25A1F148-3C4A-E99E-33A2-4C3DC9A7C41B}"/>
              </a:ext>
            </a:extLst>
          </p:cNvPr>
          <p:cNvPicPr>
            <a:picLocks noChangeAspect="1"/>
          </p:cNvPicPr>
          <p:nvPr/>
        </p:nvPicPr>
        <p:blipFill>
          <a:blip r:embed="rId3"/>
          <a:stretch>
            <a:fillRect/>
          </a:stretch>
        </p:blipFill>
        <p:spPr>
          <a:xfrm>
            <a:off x="1179868" y="3879806"/>
            <a:ext cx="3714861" cy="2439544"/>
          </a:xfrm>
          <a:prstGeom prst="rect">
            <a:avLst/>
          </a:prstGeom>
        </p:spPr>
      </p:pic>
      <p:pic>
        <p:nvPicPr>
          <p:cNvPr id="8" name="Imagen 7">
            <a:extLst>
              <a:ext uri="{FF2B5EF4-FFF2-40B4-BE49-F238E27FC236}">
                <a16:creationId xmlns:a16="http://schemas.microsoft.com/office/drawing/2014/main" id="{199153D0-4A1B-EA10-B780-370EE5485563}"/>
              </a:ext>
            </a:extLst>
          </p:cNvPr>
          <p:cNvPicPr>
            <a:picLocks noChangeAspect="1"/>
          </p:cNvPicPr>
          <p:nvPr/>
        </p:nvPicPr>
        <p:blipFill>
          <a:blip r:embed="rId4"/>
          <a:stretch>
            <a:fillRect/>
          </a:stretch>
        </p:blipFill>
        <p:spPr>
          <a:xfrm>
            <a:off x="5683624" y="3879807"/>
            <a:ext cx="4966447" cy="243954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39727"/>
            <a:ext cx="5630789" cy="1371600"/>
          </a:xfrm>
          <a:prstGeom prst="rect">
            <a:avLst/>
          </a:prstGeom>
        </p:spPr>
        <p:txBody>
          <a:bodyPr>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model for predicting Falcon 9 first-stage landings.</a:t>
            </a:r>
          </a:p>
          <a:p>
            <a:pPr>
              <a:lnSpc>
                <a:spcPct val="100000"/>
              </a:lnSpc>
              <a:spcBef>
                <a:spcPts val="1400"/>
              </a:spcBef>
            </a:pPr>
            <a:r>
              <a:rPr lang="en-US" sz="2200" dirty="0">
                <a:solidFill>
                  <a:schemeClr val="accent3">
                    <a:lumMod val="25000"/>
                  </a:schemeClr>
                </a:solidFill>
                <a:latin typeface="Abadi" panose="020B0604020104020204" pitchFamily="34" charset="0"/>
              </a:rPr>
              <a:t>Although it has 3 false positives, which is not ideal, it still performs better than the other models.</a:t>
            </a:r>
          </a:p>
          <a:p>
            <a:pPr>
              <a:lnSpc>
                <a:spcPct val="100000"/>
              </a:lnSpc>
              <a:spcBef>
                <a:spcPts val="1400"/>
              </a:spcBef>
            </a:pPr>
            <a:r>
              <a:rPr lang="en-US" sz="2200" dirty="0">
                <a:solidFill>
                  <a:schemeClr val="accent3">
                    <a:lumMod val="25000"/>
                  </a:schemeClr>
                </a:solidFill>
                <a:latin typeface="Abadi" panose="020B0604020104020204" pitchFamily="34" charset="0"/>
              </a:rPr>
              <a:t>The model achieves a 100% true positive rate, with a recall of 100% and precision of 80% for successful landing predictions.</a:t>
            </a:r>
          </a:p>
          <a:p>
            <a:pPr>
              <a:lnSpc>
                <a:spcPct val="100000"/>
              </a:lnSpc>
              <a:spcBef>
                <a:spcPts val="1400"/>
              </a:spcBef>
            </a:pPr>
            <a:r>
              <a:rPr lang="en-US" sz="2200" dirty="0">
                <a:solidFill>
                  <a:schemeClr val="accent3">
                    <a:lumMod val="25000"/>
                  </a:schemeClr>
                </a:solidFill>
                <a:latin typeface="Abadi" panose="020B0604020104020204" pitchFamily="34" charset="0"/>
              </a:rPr>
              <a:t>It also has the highest training accuracy at 88.75% and a test accuracy of 83.33%.</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0C42F35E-0EA5-FC72-02EF-25EC9A3EED78}"/>
              </a:ext>
            </a:extLst>
          </p:cNvPr>
          <p:cNvPicPr>
            <a:picLocks noChangeAspect="1"/>
          </p:cNvPicPr>
          <p:nvPr/>
        </p:nvPicPr>
        <p:blipFill>
          <a:blip r:embed="rId3"/>
          <a:stretch>
            <a:fillRect/>
          </a:stretch>
        </p:blipFill>
        <p:spPr>
          <a:xfrm>
            <a:off x="6849035" y="1775012"/>
            <a:ext cx="4436575" cy="399825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67103"/>
            <a:ext cx="10687961" cy="4351338"/>
          </a:xfrm>
          <a:prstGeom prst="rect">
            <a:avLst/>
          </a:prstGeom>
        </p:spPr>
        <p:txBody>
          <a:bodyPr>
            <a:noAutofit/>
          </a:bodyPr>
          <a:lstStyle/>
          <a:p>
            <a:pPr marL="0" indent="0">
              <a:lnSpc>
                <a:spcPct val="100000"/>
              </a:lnSpc>
              <a:spcBef>
                <a:spcPts val="1400"/>
              </a:spcBef>
              <a:buNone/>
            </a:pPr>
            <a:endParaRPr lang="en-US" sz="2000" dirty="0">
              <a:latin typeface="Abadi" panose="020B0604020104020204" pitchFamily="34" charset="0"/>
            </a:endParaRPr>
          </a:p>
          <a:p>
            <a:pPr>
              <a:lnSpc>
                <a:spcPct val="100000"/>
              </a:lnSpc>
              <a:spcBef>
                <a:spcPts val="1400"/>
              </a:spcBef>
            </a:pPr>
            <a:r>
              <a:rPr lang="en-US" sz="2400" dirty="0">
                <a:latin typeface="Abadi" panose="020B0604020104020204" pitchFamily="34" charset="0"/>
              </a:rPr>
              <a:t>This project aims to predict whether the first stage of a Falcon 9 launch will land successfully, helping to estimate the launch cost.</a:t>
            </a:r>
          </a:p>
          <a:p>
            <a:pPr>
              <a:lnSpc>
                <a:spcPct val="100000"/>
              </a:lnSpc>
              <a:spcBef>
                <a:spcPts val="1400"/>
              </a:spcBef>
            </a:pPr>
            <a:r>
              <a:rPr lang="en-US" sz="2400" dirty="0">
                <a:latin typeface="Abadi" panose="020B0604020104020204" pitchFamily="34" charset="0"/>
              </a:rPr>
              <a:t>Various features of a Falcon 9 launch, such as payload mass and orbit type, may influence the mission outcome.</a:t>
            </a:r>
          </a:p>
          <a:p>
            <a:pPr>
              <a:lnSpc>
                <a:spcPct val="100000"/>
              </a:lnSpc>
              <a:spcBef>
                <a:spcPts val="1400"/>
              </a:spcBef>
            </a:pPr>
            <a:r>
              <a:rPr lang="en-US" sz="2400" dirty="0">
                <a:latin typeface="Abadi" panose="020B0604020104020204" pitchFamily="34" charset="0"/>
              </a:rPr>
              <a:t>Multiple machine learning algorithms were used to analyze historical Falcon 9 launch data and build predictive models.</a:t>
            </a:r>
          </a:p>
          <a:p>
            <a:pPr>
              <a:lnSpc>
                <a:spcPct val="100000"/>
              </a:lnSpc>
              <a:spcBef>
                <a:spcPts val="1400"/>
              </a:spcBef>
            </a:pPr>
            <a:r>
              <a:rPr lang="en-US" sz="2400" dirty="0">
                <a:latin typeface="Abadi" panose="020B0604020104020204" pitchFamily="34" charset="0"/>
              </a:rPr>
              <a:t>Among the four algorithms tested, the decision tree model showed the best performance in predicting launch outcomes.</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000" u="sng" dirty="0">
                <a:latin typeface="Abadi" panose="020B0604020104020204" pitchFamily="34" charset="0"/>
                <a:hlinkClick r:id="rId4" tooltip="L1_SpaceX_Data_Collection_using_API.ipynb"/>
              </a:rPr>
              <a:t>L1_SpaceX_Data_Collection_using_API.ipynb</a:t>
            </a:r>
            <a:endParaRPr lang="en-US" sz="2000" u="sng" dirty="0">
              <a:latin typeface="Abadi" panose="020B0604020104020204" pitchFamily="34" charset="0"/>
            </a:endParaRPr>
          </a:p>
          <a:p>
            <a:pPr>
              <a:lnSpc>
                <a:spcPct val="100000"/>
              </a:lnSpc>
              <a:spcBef>
                <a:spcPts val="1400"/>
              </a:spcBef>
            </a:pPr>
            <a:r>
              <a:rPr lang="en-US" sz="2000" u="sng" dirty="0">
                <a:latin typeface="Abadi" panose="020B0604020104020204" pitchFamily="34" charset="0"/>
                <a:hlinkClick r:id="rId5" tooltip="L2_SpaceX_Data_Collection_using_WebScraping.ipynb"/>
              </a:rPr>
              <a:t>L2_SpaceX_Data_Collection_using_W</a:t>
            </a:r>
            <a:endParaRPr lang="en-US" sz="2000" u="sng" dirty="0">
              <a:latin typeface="Abadi" panose="020B0604020104020204" pitchFamily="34" charset="0"/>
            </a:endParaRPr>
          </a:p>
          <a:p>
            <a:pPr>
              <a:lnSpc>
                <a:spcPct val="100000"/>
              </a:lnSpc>
              <a:spcBef>
                <a:spcPts val="1400"/>
              </a:spcBef>
            </a:pPr>
            <a:r>
              <a:rPr lang="en-US" sz="2000" dirty="0">
                <a:latin typeface="Abadi" panose="020B0604020104020204" pitchFamily="34" charset="0"/>
                <a:hlinkClick r:id="rId6" tooltip="L3_SpaceX_Data_Wrangling.ipynb"/>
              </a:rPr>
              <a:t>L3_SpaceX_Data_Wrangling.ipynb</a:t>
            </a:r>
            <a:endParaRPr lang="en-US" sz="2000" dirty="0">
              <a:latin typeface="Abadi" panose="020B0604020104020204" pitchFamily="34" charset="0"/>
            </a:endParaRPr>
          </a:p>
          <a:p>
            <a:pPr>
              <a:lnSpc>
                <a:spcPct val="100000"/>
              </a:lnSpc>
              <a:spcBef>
                <a:spcPts val="1400"/>
              </a:spcBef>
            </a:pPr>
            <a:r>
              <a:rPr lang="en-US" sz="2000" u="sng" dirty="0">
                <a:latin typeface="Abadi" panose="020B0604020104020204" pitchFamily="34" charset="0"/>
                <a:hlinkClick r:id="rId7" tooltip="L4_SpaceX_EDA_with_SQL_(sqlite3).ipynb"/>
              </a:rPr>
              <a:t>L4_SpaceX_EDA_with_SQL_(sqlite3).</a:t>
            </a:r>
            <a:r>
              <a:rPr lang="en-US" sz="2000" u="sng" dirty="0" err="1">
                <a:latin typeface="Abadi" panose="020B0604020104020204" pitchFamily="34" charset="0"/>
                <a:hlinkClick r:id="rId7" tooltip="L4_SpaceX_EDA_with_SQL_(sqlite3).ipynb"/>
              </a:rPr>
              <a:t>ipynb</a:t>
            </a:r>
            <a:endParaRPr lang="en-US" sz="2000" u="sng" dirty="0">
              <a:latin typeface="Abadi" panose="020B0604020104020204" pitchFamily="34" charset="0"/>
            </a:endParaRPr>
          </a:p>
          <a:p>
            <a:pPr>
              <a:lnSpc>
                <a:spcPct val="100000"/>
              </a:lnSpc>
              <a:spcBef>
                <a:spcPts val="1400"/>
              </a:spcBef>
            </a:pPr>
            <a:r>
              <a:rPr lang="en-US" sz="2000" dirty="0">
                <a:latin typeface="Abadi" panose="020B0604020104020204" pitchFamily="34" charset="0"/>
                <a:hlinkClick r:id="rId8" tooltip="L5_SpaceX_EDA_with_Visualization.ipynb"/>
              </a:rPr>
              <a:t>L5_SpaceX_EDA_with_Visualization.ip</a:t>
            </a:r>
            <a:endParaRPr lang="en-US" sz="2000" dirty="0">
              <a:latin typeface="Abadi" panose="020B0604020104020204" pitchFamily="34" charset="0"/>
            </a:endParaRPr>
          </a:p>
          <a:p>
            <a:pPr>
              <a:lnSpc>
                <a:spcPct val="100000"/>
              </a:lnSpc>
              <a:spcBef>
                <a:spcPts val="1400"/>
              </a:spcBef>
            </a:pPr>
            <a:r>
              <a:rPr lang="en-US" sz="2000" u="sng" dirty="0">
                <a:latin typeface="Abadi" panose="020B0604020104020204" pitchFamily="34" charset="0"/>
                <a:hlinkClick r:id="rId9" tooltip="L6_SpaceX_Visual_Analytics_with_Folium.ipynb"/>
              </a:rPr>
              <a:t>L6_SpaceX_Visual_Analytics_with_F</a:t>
            </a:r>
            <a:endParaRPr lang="en-US" sz="2000" u="sng" dirty="0">
              <a:latin typeface="Abadi" panose="020B0604020104020204" pitchFamily="34" charset="0"/>
            </a:endParaRPr>
          </a:p>
          <a:p>
            <a:pPr>
              <a:lnSpc>
                <a:spcPct val="100000"/>
              </a:lnSpc>
              <a:spcBef>
                <a:spcPts val="1400"/>
              </a:spcBef>
            </a:pPr>
            <a:r>
              <a:rPr lang="en-US" sz="2000" u="sng" dirty="0">
                <a:latin typeface="Abadi" panose="020B0604020104020204" pitchFamily="34" charset="0"/>
                <a:hlinkClick r:id="rId10" tooltip="L7_SpaceX_App_Dashboard_using_Plotly.py"/>
              </a:rPr>
              <a:t>L7_SpaceX_App_Dashboard_using_</a:t>
            </a:r>
            <a:endParaRPr lang="en-US" sz="2000" u="sng" dirty="0">
              <a:latin typeface="Abadi" panose="020B0604020104020204" pitchFamily="34" charset="0"/>
            </a:endParaRPr>
          </a:p>
          <a:p>
            <a:pPr>
              <a:lnSpc>
                <a:spcPct val="100000"/>
              </a:lnSpc>
              <a:spcBef>
                <a:spcPts val="1400"/>
              </a:spcBef>
            </a:pPr>
            <a:r>
              <a:rPr lang="es-CL" sz="2000" u="sng" dirty="0">
                <a:latin typeface="Abadi" panose="020B0604020104020204" pitchFamily="34" charset="0"/>
                <a:hlinkClick r:id="rId11" tooltip="L8_SpaceX_Prediction_Analysis_(ML).ipynb"/>
              </a:rPr>
              <a:t>L8_SpaceX_Prediction_Analysis_(ML</a:t>
            </a:r>
            <a:endParaRPr lang="en-US" sz="20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738542"/>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800" dirty="0">
                <a:solidFill>
                  <a:schemeClr val="tx1"/>
                </a:solidFill>
                <a:latin typeface="Abadi" panose="020B0604020104020204" pitchFamily="34" charset="0"/>
              </a:rPr>
              <a:t>Data Collection Approach:</a:t>
            </a:r>
          </a:p>
          <a:p>
            <a:pPr marL="0" indent="0">
              <a:lnSpc>
                <a:spcPct val="120000"/>
              </a:lnSpc>
              <a:spcBef>
                <a:spcPts val="1400"/>
              </a:spcBef>
              <a:buNone/>
            </a:pPr>
            <a:endParaRPr lang="en-US" sz="3800" dirty="0">
              <a:solidFill>
                <a:schemeClr val="tx1"/>
              </a:solidFill>
              <a:latin typeface="Abadi" panose="020B0604020104020204" pitchFamily="34" charset="0"/>
            </a:endParaRPr>
          </a:p>
          <a:p>
            <a:pPr>
              <a:lnSpc>
                <a:spcPct val="120000"/>
              </a:lnSpc>
              <a:spcBef>
                <a:spcPts val="1400"/>
              </a:spcBef>
            </a:pPr>
            <a:r>
              <a:rPr lang="en-US" sz="3800" dirty="0">
                <a:solidFill>
                  <a:schemeClr val="tx1"/>
                </a:solidFill>
                <a:latin typeface="Abadi" panose="020B0604020104020204" pitchFamily="34" charset="0"/>
              </a:rPr>
              <a:t>The data for this project is obtained through two primary methods: accessing the SpaceX API and web scraping data from Wikipedia.</a:t>
            </a:r>
          </a:p>
          <a:p>
            <a:pPr>
              <a:lnSpc>
                <a:spcPct val="120000"/>
              </a:lnSpc>
              <a:spcBef>
                <a:spcPts val="1400"/>
              </a:spcBef>
            </a:pPr>
            <a:r>
              <a:rPr lang="en-US" sz="3800" dirty="0">
                <a:solidFill>
                  <a:schemeClr val="tx1"/>
                </a:solidFill>
                <a:latin typeface="Abadi" panose="020B0604020104020204" pitchFamily="34" charset="0"/>
              </a:rPr>
              <a:t>SpaceX offers several APIs that return JSON-formatted data, providing up-to-date details on their space missions and operations.</a:t>
            </a:r>
          </a:p>
          <a:p>
            <a:pPr>
              <a:lnSpc>
                <a:spcPct val="120000"/>
              </a:lnSpc>
              <a:spcBef>
                <a:spcPts val="1400"/>
              </a:spcBef>
            </a:pPr>
            <a:r>
              <a:rPr lang="en-US" sz="3800" dirty="0">
                <a:solidFill>
                  <a:schemeClr val="tx1"/>
                </a:solidFill>
                <a:latin typeface="Abadi" panose="020B0604020104020204" pitchFamily="34" charset="0"/>
              </a:rPr>
              <a:t>Additionally, Wikipedia hosts comprehensive information on various space missions, which can be extracted through web scraping techniques to meet our data needs.</a:t>
            </a:r>
            <a:endParaRPr lang="en-US" sz="4800" dirty="0">
              <a:solidFill>
                <a:srgbClr val="0B49CB"/>
              </a:solidFill>
              <a:latin typeface="IBM Plex Mono SemiBold" panose="020B0709050203000203" pitchFamily="49" charset="0"/>
            </a:endParaRPr>
          </a:p>
          <a:p>
            <a:pPr marL="0" indent="0">
              <a:lnSpc>
                <a:spcPct val="100000"/>
              </a:lnSpc>
              <a:spcBef>
                <a:spcPts val="1400"/>
              </a:spcBef>
              <a:buNone/>
            </a:pPr>
            <a:endParaRPr lang="en-US" sz="4800" dirty="0">
              <a:solidFill>
                <a:schemeClr val="accent3">
                  <a:lumMod val="25000"/>
                </a:schemeClr>
              </a:solidFill>
              <a:latin typeface="IBM Plex Mono SemiBold" panose="020B0709050203000203" pitchFamily="49" charset="0"/>
            </a:endParaRPr>
          </a:p>
          <a:p>
            <a:pPr>
              <a:lnSpc>
                <a:spcPct val="100000"/>
              </a:lnSpc>
              <a:spcBef>
                <a:spcPts val="1400"/>
              </a:spcBef>
            </a:pPr>
            <a:endParaRPr lang="en-US" sz="4800" dirty="0">
              <a:solidFill>
                <a:schemeClr val="accent3">
                  <a:lumMod val="25000"/>
                </a:schemeClr>
              </a:solidFill>
              <a:latin typeface="IBM Plex Mono SemiBold" panose="020B0709050203000203" pitchFamily="49" charset="0"/>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3EAED7F-B3A1-848A-4338-C7A261A1495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688FFE-9E0B-CE7F-ABD9-6009432DF306}"/>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D28C11CE-9640-C467-BE15-EC59408F1AC4}"/>
              </a:ext>
            </a:extLst>
          </p:cNvPr>
          <p:cNvSpPr txBox="1">
            <a:spLocks/>
          </p:cNvSpPr>
          <p:nvPr/>
        </p:nvSpPr>
        <p:spPr>
          <a:xfrm>
            <a:off x="770011" y="1580808"/>
            <a:ext cx="10104817" cy="41924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400" dirty="0">
                <a:solidFill>
                  <a:schemeClr val="tx1"/>
                </a:solidFill>
                <a:latin typeface="Abadi" panose="020B0604020104020204" pitchFamily="34" charset="0"/>
              </a:rPr>
              <a:t>Data Wrangling Process:</a:t>
            </a:r>
          </a:p>
          <a:p>
            <a:pPr marL="0" indent="0">
              <a:lnSpc>
                <a:spcPct val="120000"/>
              </a:lnSpc>
              <a:spcBef>
                <a:spcPts val="1400"/>
              </a:spcBef>
              <a:buNone/>
            </a:pPr>
            <a:endParaRPr lang="en-US" sz="2400" dirty="0">
              <a:solidFill>
                <a:schemeClr val="tx1"/>
              </a:solidFill>
              <a:latin typeface="Abadi" panose="020B0604020104020204" pitchFamily="34" charset="0"/>
            </a:endParaRPr>
          </a:p>
          <a:p>
            <a:pPr>
              <a:lnSpc>
                <a:spcPct val="120000"/>
              </a:lnSpc>
              <a:spcBef>
                <a:spcPts val="1400"/>
              </a:spcBef>
            </a:pPr>
            <a:r>
              <a:rPr lang="en-US" sz="2400" dirty="0">
                <a:solidFill>
                  <a:schemeClr val="tx1"/>
                </a:solidFill>
                <a:latin typeface="Abadi" panose="020B0604020104020204" pitchFamily="34" charset="0"/>
              </a:rPr>
              <a:t>The raw dataset contains missing entries, irrelevant values, and inconsistent data types.</a:t>
            </a:r>
          </a:p>
          <a:p>
            <a:pPr>
              <a:lnSpc>
                <a:spcPct val="120000"/>
              </a:lnSpc>
              <a:spcBef>
                <a:spcPts val="1400"/>
              </a:spcBef>
            </a:pPr>
            <a:endParaRPr lang="en-US" sz="2400" dirty="0">
              <a:solidFill>
                <a:schemeClr val="tx1"/>
              </a:solidFill>
              <a:latin typeface="Abadi" panose="020B0604020104020204" pitchFamily="34" charset="0"/>
            </a:endParaRPr>
          </a:p>
          <a:p>
            <a:pPr>
              <a:lnSpc>
                <a:spcPct val="120000"/>
              </a:lnSpc>
              <a:spcBef>
                <a:spcPts val="1400"/>
              </a:spcBef>
            </a:pPr>
            <a:r>
              <a:rPr lang="en-US" sz="2400" dirty="0">
                <a:solidFill>
                  <a:schemeClr val="tx1"/>
                </a:solidFill>
                <a:latin typeface="Abadi" panose="020B0604020104020204" pitchFamily="34" charset="0"/>
              </a:rPr>
              <a:t>To clean the data, we either replace missing values with suitable alternatives or eliminate them, depending on the context and relevance.</a:t>
            </a:r>
          </a:p>
          <a:p>
            <a:pPr>
              <a:lnSpc>
                <a:spcPct val="100000"/>
              </a:lnSpc>
              <a:spcBef>
                <a:spcPts val="1400"/>
              </a:spcBef>
            </a:pPr>
            <a:endParaRPr lang="en-US" sz="4800" dirty="0">
              <a:solidFill>
                <a:schemeClr val="accent3">
                  <a:lumMod val="25000"/>
                </a:schemeClr>
              </a:solidFill>
              <a:latin typeface="IBM Plex Mono SemiBold" panose="020B0709050203000203" pitchFamily="49" charset="0"/>
            </a:endParaRPr>
          </a:p>
          <a:p>
            <a:pPr>
              <a:lnSpc>
                <a:spcPct val="100000"/>
              </a:lnSpc>
              <a:spcBef>
                <a:spcPts val="1400"/>
              </a:spcBef>
            </a:pPr>
            <a:endParaRPr lang="en-US" sz="4800" dirty="0">
              <a:solidFill>
                <a:schemeClr val="accent3">
                  <a:lumMod val="25000"/>
                </a:schemeClr>
              </a:solidFill>
              <a:latin typeface="IBM Plex Mono SemiBold" panose="020B0709050203000203" pitchFamily="49" charset="0"/>
            </a:endParaRPr>
          </a:p>
          <a:p>
            <a:pPr>
              <a:lnSpc>
                <a:spcPct val="100000"/>
              </a:lnSpc>
              <a:spcBef>
                <a:spcPts val="1400"/>
              </a:spcBef>
            </a:pPr>
            <a:endParaRPr lang="en-US" sz="4800" dirty="0">
              <a:solidFill>
                <a:schemeClr val="accent3">
                  <a:lumMod val="25000"/>
                </a:schemeClr>
              </a:solidFill>
              <a:latin typeface="IBM Plex Mono SemiBold" panose="020B0709050203000203" pitchFamily="49" charset="0"/>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5DDC9354-3055-638F-40BC-5C034C14F4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(cont..)</a:t>
            </a:r>
            <a:endParaRPr lang="en-US" dirty="0">
              <a:solidFill>
                <a:srgbClr val="0B49CB"/>
              </a:solidFill>
            </a:endParaRPr>
          </a:p>
        </p:txBody>
      </p:sp>
    </p:spTree>
    <p:extLst>
      <p:ext uri="{BB962C8B-B14F-4D97-AF65-F5344CB8AC3E}">
        <p14:creationId xmlns:p14="http://schemas.microsoft.com/office/powerpoint/2010/main" val="1331370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000" dirty="0">
                <a:solidFill>
                  <a:schemeClr val="accent3">
                    <a:lumMod val="25000"/>
                  </a:schemeClr>
                </a:solidFill>
                <a:latin typeface="Abadi" panose="020B0604020104020204" pitchFamily="34" charset="0"/>
              </a:rPr>
              <a:t>Data collection is the initial and crucial phase of any data analysis process.</a:t>
            </a:r>
          </a:p>
          <a:p>
            <a:pPr>
              <a:lnSpc>
                <a:spcPct val="100000"/>
              </a:lnSpc>
              <a:spcBef>
                <a:spcPts val="1400"/>
              </a:spcBef>
            </a:pPr>
            <a:r>
              <a:rPr lang="en-US" sz="2000" dirty="0">
                <a:solidFill>
                  <a:schemeClr val="accent3">
                    <a:lumMod val="25000"/>
                  </a:schemeClr>
                </a:solidFill>
                <a:latin typeface="Abadi" panose="020B0604020104020204" pitchFamily="34" charset="0"/>
              </a:rPr>
              <a:t>In this project, we are gathering information related to Falcon 9 first stage landings using two main sources:</a:t>
            </a:r>
          </a:p>
          <a:p>
            <a:pPr>
              <a:lnSpc>
                <a:spcPct val="100000"/>
              </a:lnSpc>
              <a:spcBef>
                <a:spcPts val="1400"/>
              </a:spcBef>
            </a:pPr>
            <a:r>
              <a:rPr lang="en-US" sz="2000" dirty="0">
                <a:solidFill>
                  <a:schemeClr val="accent3">
                    <a:lumMod val="25000"/>
                  </a:schemeClr>
                </a:solidFill>
                <a:latin typeface="Abadi" panose="020B0604020104020204" pitchFamily="34" charset="0"/>
              </a:rPr>
              <a:t>SpaceX APIs, and</a:t>
            </a:r>
          </a:p>
          <a:p>
            <a:pPr>
              <a:lnSpc>
                <a:spcPct val="100000"/>
              </a:lnSpc>
              <a:spcBef>
                <a:spcPts val="1400"/>
              </a:spcBef>
            </a:pPr>
            <a:r>
              <a:rPr lang="en-US" sz="2000" dirty="0">
                <a:solidFill>
                  <a:schemeClr val="accent3">
                    <a:lumMod val="25000"/>
                  </a:schemeClr>
                </a:solidFill>
                <a:latin typeface="Abadi" panose="020B0604020104020204" pitchFamily="34" charset="0"/>
              </a:rPr>
              <a:t>Web scraping from Wikipedia.</a:t>
            </a:r>
          </a:p>
          <a:p>
            <a:pPr>
              <a:lnSpc>
                <a:spcPct val="100000"/>
              </a:lnSpc>
              <a:spcBef>
                <a:spcPts val="1400"/>
              </a:spcBef>
            </a:pPr>
            <a:r>
              <a:rPr lang="en-US" sz="2000" dirty="0">
                <a:solidFill>
                  <a:schemeClr val="accent3">
                    <a:lumMod val="25000"/>
                  </a:schemeClr>
                </a:solidFill>
                <a:latin typeface="Abadi" panose="020B0604020104020204" pitchFamily="34" charset="0"/>
              </a:rPr>
              <a:t>SpaceX provides public APIs on its website that allow us to retrieve up-to-date data about rocket launches and various space missions.</a:t>
            </a:r>
          </a:p>
          <a:p>
            <a:pPr>
              <a:lnSpc>
                <a:spcPct val="100000"/>
              </a:lnSpc>
              <a:spcBef>
                <a:spcPts val="1400"/>
              </a:spcBef>
            </a:pPr>
            <a:r>
              <a:rPr lang="en-US" sz="2000" dirty="0">
                <a:solidFill>
                  <a:schemeClr val="accent3">
                    <a:lumMod val="25000"/>
                  </a:schemeClr>
                </a:solidFill>
                <a:latin typeface="Abadi" panose="020B0604020104020204" pitchFamily="34" charset="0"/>
              </a:rPr>
              <a:t>Wikipedia contains detailed and reliable records of space missions, making it a valuable source for scraping relevant data.</a:t>
            </a:r>
            <a:endParaRPr lang="en-US" sz="2000" dirty="0">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25000" lnSpcReduction="20000"/>
          </a:bodyPr>
          <a:lstStyle/>
          <a:p>
            <a:pPr>
              <a:lnSpc>
                <a:spcPct val="100000"/>
              </a:lnSpc>
              <a:spcBef>
                <a:spcPts val="1400"/>
              </a:spcBef>
            </a:pPr>
            <a:r>
              <a:rPr lang="en-US" sz="8000" dirty="0">
                <a:solidFill>
                  <a:schemeClr val="accent3">
                    <a:lumMod val="25000"/>
                  </a:schemeClr>
                </a:solidFill>
                <a:latin typeface="Abadi" panose="020B0604020104020204" pitchFamily="34" charset="0"/>
              </a:rPr>
              <a:t>We utilized the requests library in Python to send a GET request to the SpaceX API.</a:t>
            </a:r>
          </a:p>
          <a:p>
            <a:pPr>
              <a:lnSpc>
                <a:spcPct val="100000"/>
              </a:lnSpc>
              <a:spcBef>
                <a:spcPts val="1400"/>
              </a:spcBef>
            </a:pPr>
            <a:r>
              <a:rPr lang="en-US" sz="8000" dirty="0">
                <a:solidFill>
                  <a:schemeClr val="accent3">
                    <a:lumMod val="25000"/>
                  </a:schemeClr>
                </a:solidFill>
                <a:latin typeface="Abadi" panose="020B0604020104020204" pitchFamily="34" charset="0"/>
              </a:rPr>
              <a:t>The API responded with a 200 status code, indicating success, and returned the data in JSON format.</a:t>
            </a:r>
          </a:p>
          <a:p>
            <a:pPr>
              <a:lnSpc>
                <a:spcPct val="100000"/>
              </a:lnSpc>
              <a:spcBef>
                <a:spcPts val="1400"/>
              </a:spcBef>
            </a:pPr>
            <a:r>
              <a:rPr lang="en-US" sz="8000" dirty="0">
                <a:solidFill>
                  <a:schemeClr val="accent3">
                    <a:lumMod val="25000"/>
                  </a:schemeClr>
                </a:solidFill>
                <a:latin typeface="Abadi" panose="020B0604020104020204" pitchFamily="34" charset="0"/>
              </a:rPr>
              <a:t>This JSON data was then processed and normalized using Pandas, and transformed into a </a:t>
            </a:r>
            <a:r>
              <a:rPr lang="en-US" sz="8000" dirty="0" err="1">
                <a:solidFill>
                  <a:schemeClr val="accent3">
                    <a:lumMod val="25000"/>
                  </a:schemeClr>
                </a:solidFill>
                <a:latin typeface="Abadi" panose="020B0604020104020204" pitchFamily="34" charset="0"/>
              </a:rPr>
              <a:t>DataFrame</a:t>
            </a:r>
            <a:r>
              <a:rPr lang="en-US" sz="8000" dirty="0">
                <a:solidFill>
                  <a:schemeClr val="accent3">
                    <a:lumMod val="25000"/>
                  </a:schemeClr>
                </a:solidFill>
                <a:latin typeface="Abadi" panose="020B0604020104020204" pitchFamily="34" charset="0"/>
              </a:rPr>
              <a:t> for further analysis.</a:t>
            </a:r>
          </a:p>
          <a:p>
            <a:pPr>
              <a:lnSpc>
                <a:spcPct val="100000"/>
              </a:lnSpc>
              <a:spcBef>
                <a:spcPts val="1400"/>
              </a:spcBef>
            </a:pPr>
            <a:r>
              <a:rPr lang="en-US" sz="8000" dirty="0">
                <a:solidFill>
                  <a:schemeClr val="accent3">
                    <a:lumMod val="25000"/>
                  </a:schemeClr>
                </a:solidFill>
                <a:latin typeface="Abadi" panose="020B0604020104020204" pitchFamily="34" charset="0"/>
              </a:rPr>
              <a:t>The completed notebook for the SpaceX API data extraction is available on GitHub </a:t>
            </a:r>
            <a:r>
              <a:rPr lang="en-US" sz="8000" dirty="0" err="1">
                <a:solidFill>
                  <a:schemeClr val="accent3">
                    <a:lumMod val="25000"/>
                  </a:schemeClr>
                </a:solidFill>
                <a:latin typeface="Abadi" panose="020B0604020104020204" pitchFamily="34" charset="0"/>
              </a:rPr>
              <a:t>at:GitHub</a:t>
            </a:r>
            <a:r>
              <a:rPr lang="en-US" sz="8000" dirty="0">
                <a:solidFill>
                  <a:schemeClr val="accent3">
                    <a:lumMod val="25000"/>
                  </a:schemeClr>
                </a:solidFill>
                <a:latin typeface="Abadi" panose="020B0604020104020204" pitchFamily="34" charset="0"/>
              </a:rPr>
              <a:t> URL goes here)</a:t>
            </a:r>
            <a:endParaRPr lang="en-US" sz="8000" dirty="0">
              <a:latin typeface="Abadi" panose="020B0604020104020204" pitchFamily="34"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n 6">
            <a:extLst>
              <a:ext uri="{FF2B5EF4-FFF2-40B4-BE49-F238E27FC236}">
                <a16:creationId xmlns:a16="http://schemas.microsoft.com/office/drawing/2014/main" id="{68BE7DDD-27FF-81E3-5D24-5979FE8C5F99}"/>
              </a:ext>
            </a:extLst>
          </p:cNvPr>
          <p:cNvPicPr>
            <a:picLocks noChangeAspect="1"/>
          </p:cNvPicPr>
          <p:nvPr/>
        </p:nvPicPr>
        <p:blipFill>
          <a:blip r:embed="rId3"/>
          <a:stretch>
            <a:fillRect/>
          </a:stretch>
        </p:blipFill>
        <p:spPr>
          <a:xfrm>
            <a:off x="5910262" y="1800226"/>
            <a:ext cx="5460999" cy="1952212"/>
          </a:xfrm>
          <a:prstGeom prst="rect">
            <a:avLst/>
          </a:prstGeom>
        </p:spPr>
      </p:pic>
      <p:pic>
        <p:nvPicPr>
          <p:cNvPr id="9" name="Imagen 8">
            <a:extLst>
              <a:ext uri="{FF2B5EF4-FFF2-40B4-BE49-F238E27FC236}">
                <a16:creationId xmlns:a16="http://schemas.microsoft.com/office/drawing/2014/main" id="{1A28EE21-633A-8CAE-A0B4-7FAD6594DC90}"/>
              </a:ext>
            </a:extLst>
          </p:cNvPr>
          <p:cNvPicPr>
            <a:picLocks noChangeAspect="1"/>
          </p:cNvPicPr>
          <p:nvPr/>
        </p:nvPicPr>
        <p:blipFill>
          <a:blip r:embed="rId4"/>
          <a:stretch>
            <a:fillRect/>
          </a:stretch>
        </p:blipFill>
        <p:spPr>
          <a:xfrm>
            <a:off x="5910262" y="3947117"/>
            <a:ext cx="5460998" cy="2059984"/>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620</TotalTime>
  <Words>3337</Words>
  <Application>Microsoft Office PowerPoint</Application>
  <PresentationFormat>Panorámica</PresentationFormat>
  <Paragraphs>311</Paragraphs>
  <Slides>51</Slides>
  <Notes>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51</vt:i4>
      </vt:variant>
    </vt:vector>
  </HeadingPairs>
  <TitlesOfParts>
    <vt:vector size="58" baseType="lpstr">
      <vt:lpstr>Abadi</vt:lpstr>
      <vt:lpstr>Arial</vt:lpstr>
      <vt:lpstr>Calibri</vt:lpstr>
      <vt:lpstr>IBM Plex Mono</vt:lpstr>
      <vt:lpstr>IBM Plex Mono </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José Carlos Bermúdez Rivera</cp:lastModifiedBy>
  <cp:revision>200</cp:revision>
  <dcterms:created xsi:type="dcterms:W3CDTF">2021-04-29T18:58:34Z</dcterms:created>
  <dcterms:modified xsi:type="dcterms:W3CDTF">2025-08-08T06:17:38Z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